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6" r:id="rId4"/>
    <p:sldId id="263" r:id="rId5"/>
    <p:sldId id="264" r:id="rId6"/>
    <p:sldId id="262" r:id="rId7"/>
    <p:sldId id="265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461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7091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4544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36846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7459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86920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4730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goo.gl/KBTDG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06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8h00-8h30: Recepção e assinatura da lista de presença (30 </a:t>
            </a:r>
            <a:r>
              <a:rPr lang="pt-BR" sz="2800" b="1" dirty="0" err="1" smtClean="0">
                <a:solidFill>
                  <a:schemeClr val="bg1">
                    <a:lumMod val="6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8h30-8h50: Prece de Abertura; Prece dos Aprendizes; Vibrações; Intercâmbio (20 </a:t>
            </a:r>
            <a:r>
              <a:rPr lang="pt-BR" sz="2800" b="1" dirty="0" err="1" smtClean="0">
                <a:solidFill>
                  <a:schemeClr val="bg1">
                    <a:lumMod val="6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8h50-9h10: Apresentações e verificação de presença </a:t>
            </a:r>
            <a:r>
              <a:rPr lang="pt-BR" sz="2800" b="1" dirty="0" smtClean="0">
                <a:solidFill>
                  <a:srgbClr val="FF0000"/>
                </a:solidFill>
              </a:rPr>
              <a:t>(20 min)</a:t>
            </a:r>
          </a:p>
        </p:txBody>
      </p:sp>
      <p:sp>
        <p:nvSpPr>
          <p:cNvPr id="13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</a:t>
            </a:r>
            <a:r>
              <a:rPr lang="pt-BR" sz="3200" b="1" dirty="0"/>
              <a:t>– 06 de Dezembro de </a:t>
            </a:r>
            <a:r>
              <a:rPr lang="pt-BR" sz="3200" b="1" dirty="0" smtClean="0"/>
              <a:t>2015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 9h10-9h30: </a:t>
            </a:r>
            <a:r>
              <a:rPr lang="pt-BR" sz="2800" dirty="0"/>
              <a:t>Retomada das propostas dos grupos </a:t>
            </a:r>
            <a:r>
              <a:rPr lang="pt-BR" sz="2800" dirty="0" smtClean="0"/>
              <a:t>de: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/>
              <a:t> </a:t>
            </a:r>
            <a:r>
              <a:rPr lang="pt-BR" sz="2800" dirty="0"/>
              <a:t>EAE presencial e a </a:t>
            </a:r>
            <a:r>
              <a:rPr lang="pt-BR" sz="2800" dirty="0" smtClean="0"/>
              <a:t>distância </a:t>
            </a:r>
            <a:r>
              <a:rPr lang="pt-BR" sz="2800" b="1" dirty="0">
                <a:solidFill>
                  <a:srgbClr val="FF0000"/>
                </a:solidFill>
              </a:rPr>
              <a:t>(10 min);</a:t>
            </a:r>
            <a:endParaRPr lang="pt-BR" sz="2800" dirty="0" smtClean="0"/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/>
              <a:t> </a:t>
            </a:r>
            <a:r>
              <a:rPr lang="pt-BR" sz="2800" dirty="0" smtClean="0"/>
              <a:t>Mediunidade </a:t>
            </a:r>
            <a:r>
              <a:rPr lang="pt-BR" sz="2800" b="1" dirty="0" smtClean="0">
                <a:solidFill>
                  <a:srgbClr val="FF0000"/>
                </a:solidFill>
              </a:rPr>
              <a:t>(10 </a:t>
            </a:r>
            <a:r>
              <a:rPr lang="pt-BR" sz="2800" b="1" dirty="0">
                <a:solidFill>
                  <a:srgbClr val="FF0000"/>
                </a:solidFill>
              </a:rPr>
              <a:t>min);</a:t>
            </a:r>
            <a:endParaRPr lang="pt-BR" sz="2800" b="1" dirty="0" smtClean="0">
              <a:solidFill>
                <a:srgbClr val="FF000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6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</a:t>
            </a:r>
            <a:r>
              <a:rPr lang="pt-BR" sz="3200" b="1" dirty="0"/>
              <a:t>– 06 de Dezembro de </a:t>
            </a:r>
            <a:r>
              <a:rPr lang="pt-BR" sz="3200" b="1" dirty="0" smtClean="0"/>
              <a:t>2015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sz="2800" b="1" dirty="0"/>
              <a:t> </a:t>
            </a: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9h10-9h30: </a:t>
            </a:r>
            <a:r>
              <a:rPr lang="pt-BR" sz="2800" dirty="0">
                <a:solidFill>
                  <a:schemeClr val="bg1">
                    <a:lumMod val="65000"/>
                  </a:schemeClr>
                </a:solidFill>
              </a:rPr>
              <a:t>Retomada das propostas dos grupos de EAE presencial e a distância e Mediunidade </a:t>
            </a: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(20 min);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9h30-10h10</a:t>
            </a:r>
            <a:r>
              <a:rPr lang="pt-BR" sz="2800" b="1" dirty="0"/>
              <a:t>: </a:t>
            </a:r>
            <a:r>
              <a:rPr lang="pt-BR" sz="2800" dirty="0"/>
              <a:t>Apresentação do plano de ação da equipe de </a:t>
            </a:r>
            <a:r>
              <a:rPr lang="pt-BR" sz="2800" b="1" dirty="0" smtClean="0"/>
              <a:t>FDJ </a:t>
            </a:r>
            <a:r>
              <a:rPr lang="pt-BR" sz="2800" b="1" dirty="0" smtClean="0">
                <a:solidFill>
                  <a:srgbClr val="FF0000"/>
                </a:solidFill>
              </a:rPr>
              <a:t>(40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b="1" dirty="0" smtClean="0"/>
              <a:t>10 min: </a:t>
            </a:r>
            <a:r>
              <a:rPr lang="pt-BR" sz="2400" dirty="0"/>
              <a:t>Apresentação do plano </a:t>
            </a:r>
            <a:r>
              <a:rPr lang="pt-BR" sz="2400" dirty="0" smtClean="0"/>
              <a:t>pela equipe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b="1" dirty="0" smtClean="0"/>
              <a:t>30 min: </a:t>
            </a:r>
            <a:r>
              <a:rPr lang="pt-BR" sz="2400" dirty="0" smtClean="0"/>
              <a:t>Análise do CGI sobre a proposta</a:t>
            </a:r>
            <a:endParaRPr lang="pt-BR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2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 smtClean="0"/>
              <a:t>  </a:t>
            </a:r>
            <a:r>
              <a:rPr lang="pt-BR" sz="3200" b="1" dirty="0"/>
              <a:t>DOMINGO – 06 de Dezembro de </a:t>
            </a:r>
            <a:r>
              <a:rPr lang="pt-BR" sz="3200" b="1" dirty="0" smtClean="0"/>
              <a:t>2015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 </a:t>
            </a:r>
            <a:r>
              <a:rPr lang="pt-BR" sz="2800" b="1" dirty="0" smtClean="0"/>
              <a:t>  10h10-10h30: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(20 min)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81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</a:t>
            </a:r>
            <a:r>
              <a:rPr lang="pt-BR" sz="3200" b="1" dirty="0"/>
              <a:t>– 06 de Dezembro de </a:t>
            </a:r>
            <a:r>
              <a:rPr lang="pt-BR" sz="3200" b="1" dirty="0" smtClean="0"/>
              <a:t>2015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 </a:t>
            </a:r>
            <a:r>
              <a:rPr lang="pt-BR" sz="2800" b="1" dirty="0" smtClean="0"/>
              <a:t>  11h20-12h00: </a:t>
            </a:r>
            <a:r>
              <a:rPr lang="pt-BR" sz="2800" dirty="0"/>
              <a:t>Apresentação do plano de ação da equipe de </a:t>
            </a:r>
            <a:r>
              <a:rPr lang="pt-BR" sz="2800" b="1" dirty="0" smtClean="0"/>
              <a:t>Mocidade </a:t>
            </a:r>
            <a:r>
              <a:rPr lang="pt-BR" sz="2800" b="1" dirty="0" smtClean="0">
                <a:solidFill>
                  <a:srgbClr val="FF0000"/>
                </a:solidFill>
              </a:rPr>
              <a:t>(40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b="1" dirty="0" smtClean="0"/>
              <a:t>10 min: </a:t>
            </a:r>
            <a:r>
              <a:rPr lang="pt-BR" sz="2400" dirty="0"/>
              <a:t>Apresentação do plano </a:t>
            </a:r>
            <a:r>
              <a:rPr lang="pt-BR" sz="2400" dirty="0" smtClean="0"/>
              <a:t>pela equipe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b="1" dirty="0" smtClean="0"/>
              <a:t>30 min: </a:t>
            </a:r>
            <a:r>
              <a:rPr lang="pt-BR" sz="2400" dirty="0" smtClean="0"/>
              <a:t>Análise do CGI sobre a proposta</a:t>
            </a:r>
            <a:endParaRPr lang="pt-BR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0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</a:t>
            </a:r>
            <a:r>
              <a:rPr lang="pt-BR" sz="3200" b="1" dirty="0"/>
              <a:t>– 06 de Dezembro de </a:t>
            </a:r>
            <a:r>
              <a:rPr lang="pt-BR" sz="3200" b="1" dirty="0" smtClean="0"/>
              <a:t>2015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 </a:t>
            </a:r>
            <a:r>
              <a:rPr lang="pt-BR" sz="2800" b="1" dirty="0" smtClean="0"/>
              <a:t> 12h00-12h20: </a:t>
            </a:r>
            <a:r>
              <a:rPr lang="pt-BR" sz="2800" dirty="0" smtClean="0"/>
              <a:t>Informações da Diretoria </a:t>
            </a:r>
            <a:r>
              <a:rPr lang="pt-BR" sz="2800" b="1" dirty="0" smtClean="0">
                <a:solidFill>
                  <a:srgbClr val="FF0000"/>
                </a:solidFill>
              </a:rPr>
              <a:t>(20 min)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200" dirty="0" smtClean="0"/>
              <a:t>  FASEP para o C E Caminho da Luz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200" dirty="0"/>
              <a:t> </a:t>
            </a:r>
            <a:r>
              <a:rPr lang="pt-BR" sz="2200" dirty="0" smtClean="0"/>
              <a:t> CGI </a:t>
            </a:r>
            <a:r>
              <a:rPr lang="pt-BR" sz="2200" dirty="0"/>
              <a:t>e a AEE do </a:t>
            </a:r>
            <a:r>
              <a:rPr lang="pt-BR" sz="2200" dirty="0" smtClean="0"/>
              <a:t>Futuro;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200" dirty="0" smtClean="0"/>
              <a:t>  Vivência </a:t>
            </a:r>
            <a:r>
              <a:rPr lang="pt-BR" sz="2200" dirty="0"/>
              <a:t>do Espiritismo </a:t>
            </a:r>
            <a:r>
              <a:rPr lang="pt-BR" sz="2200" dirty="0" smtClean="0"/>
              <a:t>Religioso;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200" dirty="0" smtClean="0"/>
              <a:t>  ALDELE</a:t>
            </a:r>
            <a:r>
              <a:rPr lang="pt-BR" sz="2200" dirty="0"/>
              <a:t>: Conhecendo nossa editora </a:t>
            </a:r>
            <a:r>
              <a:rPr lang="pt-BR" sz="2200" dirty="0" smtClean="0"/>
              <a:t>Aliança;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200" dirty="0" smtClean="0"/>
              <a:t>  O Trevo.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200" b="1">
                <a:solidFill>
                  <a:srgbClr val="FF0000"/>
                </a:solidFill>
              </a:rPr>
              <a:t> </a:t>
            </a:r>
            <a:r>
              <a:rPr lang="pt-BR" sz="2200" b="1" smtClean="0">
                <a:solidFill>
                  <a:srgbClr val="FF0000"/>
                </a:solidFill>
              </a:rPr>
              <a:t> </a:t>
            </a:r>
            <a:r>
              <a:rPr lang="pt-BR" sz="2000" b="1" smtClean="0">
                <a:solidFill>
                  <a:srgbClr val="FF0000"/>
                </a:solidFill>
              </a:rPr>
              <a:t>FDJ </a:t>
            </a:r>
            <a:r>
              <a:rPr lang="pt-BR" sz="2000" b="1" dirty="0" smtClean="0">
                <a:solidFill>
                  <a:srgbClr val="FF0000"/>
                </a:solidFill>
              </a:rPr>
              <a:t>Cadastro Discípulos - Link</a:t>
            </a:r>
            <a:r>
              <a:rPr lang="pt-BR" sz="2000" b="1" dirty="0">
                <a:solidFill>
                  <a:srgbClr val="FF0000"/>
                </a:solidFill>
              </a:rPr>
              <a:t>: </a:t>
            </a:r>
            <a:r>
              <a:rPr lang="pt-BR" sz="2000" b="1" dirty="0">
                <a:solidFill>
                  <a:srgbClr val="FF0000"/>
                </a:solidFill>
                <a:hlinkClick r:id="rId4"/>
              </a:rPr>
              <a:t>http</a:t>
            </a:r>
            <a:r>
              <a:rPr lang="pt-BR" sz="2000" b="1">
                <a:solidFill>
                  <a:srgbClr val="FF0000"/>
                </a:solidFill>
                <a:hlinkClick r:id="rId4"/>
              </a:rPr>
              <a:t>://</a:t>
            </a:r>
            <a:r>
              <a:rPr lang="pt-BR" sz="2000" b="1" smtClean="0">
                <a:solidFill>
                  <a:srgbClr val="FF0000"/>
                </a:solidFill>
                <a:hlinkClick r:id="rId4"/>
              </a:rPr>
              <a:t>goo.gl/KBTDGy</a:t>
            </a:r>
            <a:endParaRPr lang="pt-BR" sz="2000" b="1" smtClean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000" b="1" smtClean="0">
                <a:solidFill>
                  <a:srgbClr val="FF0000"/>
                </a:solidFill>
              </a:rPr>
              <a:t>   Dados RGA 2016</a:t>
            </a:r>
            <a:endParaRPr lang="pt-BR" sz="20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endParaRPr lang="pt-BR" sz="2200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0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7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</a:t>
            </a:r>
            <a:r>
              <a:rPr lang="pt-BR" sz="3200" b="1" dirty="0"/>
              <a:t>– 06 de Dezembro de </a:t>
            </a:r>
            <a:r>
              <a:rPr lang="pt-BR" sz="3200" b="1" dirty="0" smtClean="0"/>
              <a:t>2015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 </a:t>
            </a:r>
            <a:r>
              <a:rPr lang="pt-BR" sz="2800" b="1" dirty="0" smtClean="0"/>
              <a:t>  12h20-12h30: </a:t>
            </a:r>
            <a:r>
              <a:rPr lang="pt-BR" sz="2800" dirty="0" smtClean="0"/>
              <a:t>Encerramento </a:t>
            </a:r>
            <a:r>
              <a:rPr lang="pt-BR" sz="2800" b="1" dirty="0" smtClean="0">
                <a:solidFill>
                  <a:srgbClr val="FF0000"/>
                </a:solidFill>
              </a:rPr>
              <a:t>(10 min)</a:t>
            </a:r>
          </a:p>
          <a:p>
            <a:pPr marL="1430338" lvl="2" indent="-515938">
              <a:spcBef>
                <a:spcPts val="600"/>
              </a:spcBef>
              <a:buFont typeface="Wingdings" pitchFamily="2" charset="2"/>
              <a:buChar char="q"/>
            </a:pPr>
            <a:endParaRPr lang="pt-BR" sz="2200" b="1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0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353</Words>
  <Application>Microsoft Office PowerPoint</Application>
  <PresentationFormat>Apresentação na tela (4:3)</PresentationFormat>
  <Paragraphs>72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Arial Rounded MT Bold</vt:lpstr>
      <vt:lpstr>Calibri</vt:lpstr>
      <vt:lpstr>Futura</vt:lpstr>
      <vt:lpstr>Verdana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343</cp:revision>
  <dcterms:created xsi:type="dcterms:W3CDTF">2013-06-06T00:13:29Z</dcterms:created>
  <dcterms:modified xsi:type="dcterms:W3CDTF">2015-12-06T14:56:10Z</dcterms:modified>
</cp:coreProperties>
</file>