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61" r:id="rId3"/>
    <p:sldId id="268" r:id="rId4"/>
    <p:sldId id="269" r:id="rId5"/>
    <p:sldId id="266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41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63177-0AAB-46CF-9818-83B775ED252D}" type="datetimeFigureOut">
              <a:rPr lang="pt-BR" smtClean="0"/>
              <a:pPr/>
              <a:t>26/06/2016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49125-A0D5-4940-A6B4-9E5FF091F1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495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1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74611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10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118623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2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570917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3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892413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4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00973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5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045443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6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616391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7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79058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8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66261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9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346008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732338"/>
            <a:ext cx="91440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2"/>
          <p:cNvSpPr txBox="1">
            <a:spLocks noChangeArrowheads="1"/>
          </p:cNvSpPr>
          <p:nvPr userDrawn="1"/>
        </p:nvSpPr>
        <p:spPr bwMode="auto">
          <a:xfrm>
            <a:off x="899592" y="1156"/>
            <a:ext cx="8244408" cy="92333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Calibri" pitchFamily="34" charset="0"/>
              </a:rPr>
              <a:t>Aliança Espírita </a:t>
            </a:r>
            <a:r>
              <a:rPr lang="pt-BR" sz="5400" b="1" dirty="0" smtClean="0">
                <a:solidFill>
                  <a:schemeClr val="bg1"/>
                </a:solidFill>
                <a:latin typeface="Calibri" pitchFamily="34" charset="0"/>
              </a:rPr>
              <a:t>Evangélica</a:t>
            </a:r>
            <a:endParaRPr lang="pt-BR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CaixaDeTexto 3"/>
          <p:cNvSpPr txBox="1">
            <a:spLocks noChangeArrowheads="1"/>
          </p:cNvSpPr>
          <p:nvPr userDrawn="1"/>
        </p:nvSpPr>
        <p:spPr bwMode="auto">
          <a:xfrm>
            <a:off x="5508104" y="6072188"/>
            <a:ext cx="3600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smtClean="0">
                <a:solidFill>
                  <a:schemeClr val="bg1"/>
                </a:solidFill>
                <a:latin typeface="Calibri" pitchFamily="34" charset="0"/>
              </a:rPr>
              <a:t>CGI-Junho-2016</a:t>
            </a:r>
            <a:endParaRPr lang="pt-BR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-15765"/>
            <a:ext cx="899592" cy="95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1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DOMINGO – 26 de Junho de 2016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08h00-08h30: </a:t>
            </a:r>
            <a:r>
              <a:rPr lang="pt-BR" sz="2800" dirty="0" smtClean="0">
                <a:solidFill>
                  <a:schemeClr val="bg1">
                    <a:lumMod val="75000"/>
                  </a:schemeClr>
                </a:solidFill>
              </a:rPr>
              <a:t>Recepção e assinatura da lista de presença 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(30 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08h30-08h50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pt-BR" sz="2800" dirty="0">
                <a:solidFill>
                  <a:schemeClr val="bg1">
                    <a:lumMod val="75000"/>
                  </a:schemeClr>
                </a:solidFill>
              </a:rPr>
              <a:t>Prece de Abertura; Prece dos Aprendizes; Vibrações; Intercâmbio </a:t>
            </a:r>
            <a:r>
              <a:rPr lang="pt-BR" sz="2800" dirty="0" smtClean="0">
                <a:solidFill>
                  <a:schemeClr val="bg1">
                    <a:lumMod val="75000"/>
                  </a:schemeClr>
                </a:solidFill>
              </a:rPr>
              <a:t>Mediúnico</a:t>
            </a:r>
            <a:br>
              <a:rPr lang="pt-BR" sz="28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pt-BR" sz="2800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20 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08h50-09h10: Apresentações e verificação de presença </a:t>
            </a:r>
            <a:r>
              <a:rPr lang="pt-BR" sz="2800" b="1" dirty="0" smtClean="0">
                <a:solidFill>
                  <a:srgbClr val="FF0000"/>
                </a:solidFill>
              </a:rPr>
              <a:t>(20 min)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10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DOMINGO – 26 de Junho de 2016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 11h55-12h20: </a:t>
            </a:r>
            <a:r>
              <a:rPr lang="pt-BR" sz="2800" dirty="0" smtClean="0">
                <a:solidFill>
                  <a:schemeClr val="bg1">
                    <a:lumMod val="75000"/>
                  </a:schemeClr>
                </a:solidFill>
              </a:rPr>
              <a:t>Informações da Diretoria 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(25 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min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lvl="2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400" dirty="0" smtClean="0">
                <a:solidFill>
                  <a:schemeClr val="bg1">
                    <a:lumMod val="75000"/>
                  </a:schemeClr>
                </a:solidFill>
              </a:rPr>
              <a:t> CGI e a Aliança do Futuro</a:t>
            </a:r>
          </a:p>
          <a:p>
            <a:pPr lvl="2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400" dirty="0" smtClean="0">
                <a:solidFill>
                  <a:schemeClr val="bg1">
                    <a:lumMod val="75000"/>
                  </a:schemeClr>
                </a:solidFill>
              </a:rPr>
              <a:t> Encontro de Alunos de EAE e o Encontro de Mediunidade</a:t>
            </a:r>
          </a:p>
          <a:p>
            <a:pPr lvl="2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400" dirty="0" smtClean="0">
                <a:solidFill>
                  <a:schemeClr val="bg1">
                    <a:lumMod val="75000"/>
                  </a:schemeClr>
                </a:solidFill>
              </a:rPr>
              <a:t> Apoio Casas Conselheiras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 12h20-12h25: </a:t>
            </a:r>
            <a:r>
              <a:rPr lang="pt-BR" sz="2800" dirty="0" smtClean="0">
                <a:solidFill>
                  <a:schemeClr val="bg1">
                    <a:lumMod val="75000"/>
                  </a:schemeClr>
                </a:solidFill>
              </a:rPr>
              <a:t>Definição das casas conselheiras que irão elaborar a próxima pauta 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(05 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min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/>
              <a:t> </a:t>
            </a:r>
            <a:r>
              <a:rPr lang="pt-BR" sz="2800" b="1" dirty="0" smtClean="0"/>
              <a:t>12h25-12h30: </a:t>
            </a:r>
            <a:r>
              <a:rPr lang="pt-BR" sz="2800" dirty="0" smtClean="0"/>
              <a:t>Encerramento </a:t>
            </a:r>
            <a:r>
              <a:rPr lang="pt-BR" sz="2800" b="1" dirty="0" smtClean="0">
                <a:solidFill>
                  <a:srgbClr val="FF0000"/>
                </a:solidFill>
              </a:rPr>
              <a:t>(05 </a:t>
            </a:r>
            <a:r>
              <a:rPr lang="pt-BR" sz="2800" b="1" dirty="0">
                <a:solidFill>
                  <a:srgbClr val="FF0000"/>
                </a:solidFill>
              </a:rPr>
              <a:t>min)</a:t>
            </a:r>
          </a:p>
          <a:p>
            <a:pPr lvl="2">
              <a:spcBef>
                <a:spcPts val="1200"/>
              </a:spcBef>
              <a:buFont typeface="Wingdings" pitchFamily="2" charset="2"/>
              <a:buChar char="q"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6428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2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DOMINGO – 26 de Junho de 2016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 09h10-09h30: </a:t>
            </a:r>
            <a:r>
              <a:rPr lang="pt-BR" sz="2800" dirty="0" smtClean="0"/>
              <a:t>Balanço do primeiro ano do CGI</a:t>
            </a:r>
            <a:br>
              <a:rPr lang="pt-BR" sz="2800" dirty="0" smtClean="0"/>
            </a:br>
            <a:r>
              <a:rPr lang="pt-BR" sz="2800" b="1" dirty="0" smtClean="0">
                <a:solidFill>
                  <a:srgbClr val="FF0000"/>
                </a:solidFill>
              </a:rPr>
              <a:t>(20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193476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3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DOMINGO – 26 de Junho de 2016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 09h10-09h30: </a:t>
            </a:r>
            <a:r>
              <a:rPr lang="pt-BR" sz="2800" dirty="0" smtClean="0">
                <a:solidFill>
                  <a:schemeClr val="bg1">
                    <a:lumMod val="75000"/>
                  </a:schemeClr>
                </a:solidFill>
              </a:rPr>
              <a:t>Balanço do primeiro ano do CGI</a:t>
            </a:r>
            <a:br>
              <a:rPr lang="pt-BR" sz="28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(20 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min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/>
              <a:t> </a:t>
            </a:r>
            <a:r>
              <a:rPr lang="pt-BR" sz="2800" b="1" dirty="0" smtClean="0"/>
              <a:t>09h30-10h10: </a:t>
            </a:r>
            <a:r>
              <a:rPr lang="pt-BR" sz="2800" dirty="0" smtClean="0"/>
              <a:t>Resultado das ações realizadas pelas equipes de apoio </a:t>
            </a:r>
            <a:r>
              <a:rPr lang="pt-BR" sz="2800" b="1" dirty="0" smtClean="0">
                <a:solidFill>
                  <a:srgbClr val="FF0000"/>
                </a:solidFill>
              </a:rPr>
              <a:t>(40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</a:p>
          <a:p>
            <a:pPr lvl="2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dirty="0" smtClean="0"/>
              <a:t> Escola de Aprendizes do Evangelho</a:t>
            </a:r>
          </a:p>
          <a:p>
            <a:pPr lvl="2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dirty="0" smtClean="0"/>
              <a:t> Mocidade</a:t>
            </a:r>
            <a:endParaRPr lang="pt-BR" sz="2800" dirty="0"/>
          </a:p>
          <a:p>
            <a:pPr lvl="1">
              <a:spcBef>
                <a:spcPts val="1200"/>
              </a:spcBef>
              <a:buFont typeface="Wingdings" pitchFamily="2" charset="2"/>
              <a:buChar char="q"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133072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4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DOMINGO – 26 de Junho de 2016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 09h10-09h30: </a:t>
            </a:r>
            <a:r>
              <a:rPr lang="pt-BR" sz="2800" dirty="0" smtClean="0">
                <a:solidFill>
                  <a:schemeClr val="bg1">
                    <a:lumMod val="75000"/>
                  </a:schemeClr>
                </a:solidFill>
              </a:rPr>
              <a:t>Balanço do primeiro ano do CGI</a:t>
            </a:r>
            <a:br>
              <a:rPr lang="pt-BR" sz="28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(20 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min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09h30-10h10: </a:t>
            </a:r>
            <a:r>
              <a:rPr lang="pt-BR" sz="2800" dirty="0" smtClean="0">
                <a:solidFill>
                  <a:schemeClr val="bg1">
                    <a:lumMod val="75000"/>
                  </a:schemeClr>
                </a:solidFill>
              </a:rPr>
              <a:t>Resultado das ações realizadas pelas equipes de apoio 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(40 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min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lvl="2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dirty="0" smtClean="0">
                <a:solidFill>
                  <a:schemeClr val="bg1">
                    <a:lumMod val="75000"/>
                  </a:schemeClr>
                </a:solidFill>
              </a:rPr>
              <a:t> Escola de Aprendizes do Evangelho</a:t>
            </a:r>
          </a:p>
          <a:p>
            <a:pPr lvl="2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dirty="0" smtClean="0">
                <a:solidFill>
                  <a:schemeClr val="bg1">
                    <a:lumMod val="75000"/>
                  </a:schemeClr>
                </a:solidFill>
              </a:rPr>
              <a:t> Mocidade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 10h10-10h30: </a:t>
            </a:r>
            <a:r>
              <a:rPr lang="pt-BR" sz="2800" dirty="0" smtClean="0"/>
              <a:t>Intervalo </a:t>
            </a:r>
            <a:r>
              <a:rPr lang="pt-BR" sz="2800" b="1" dirty="0" smtClean="0">
                <a:solidFill>
                  <a:srgbClr val="FF0000"/>
                </a:solidFill>
              </a:rPr>
              <a:t>(20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  <a:endParaRPr lang="pt-BR" sz="2800" dirty="0"/>
          </a:p>
          <a:p>
            <a:pPr lvl="1">
              <a:spcBef>
                <a:spcPts val="1200"/>
              </a:spcBef>
              <a:buFont typeface="Wingdings" pitchFamily="2" charset="2"/>
              <a:buChar char="q"/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46896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5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DOMINGO – 26 de Junho de 2016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10h30-11h10</a:t>
            </a:r>
            <a:r>
              <a:rPr lang="pt-BR" sz="2800" b="1" dirty="0"/>
              <a:t>: </a:t>
            </a:r>
            <a:r>
              <a:rPr lang="pt-BR" sz="2800" dirty="0" smtClean="0"/>
              <a:t>Retomada das propostas dos planos de ação</a:t>
            </a:r>
            <a:r>
              <a:rPr lang="pt-BR" sz="2800" b="1" dirty="0" smtClean="0"/>
              <a:t> </a:t>
            </a:r>
            <a:r>
              <a:rPr lang="pt-BR" sz="2800" b="1" dirty="0" smtClean="0">
                <a:solidFill>
                  <a:srgbClr val="FF0000"/>
                </a:solidFill>
              </a:rPr>
              <a:t>(40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</a:p>
          <a:p>
            <a:pPr marL="1430338" lvl="2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dirty="0" smtClean="0"/>
              <a:t>Evangelização Infantil</a:t>
            </a:r>
            <a:endParaRPr lang="pt-BR" sz="2800" dirty="0" smtClean="0">
              <a:solidFill>
                <a:srgbClr val="FF0000"/>
              </a:solidFill>
            </a:endParaRPr>
          </a:p>
          <a:p>
            <a:pPr marL="1430338" lvl="2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dirty="0" smtClean="0"/>
              <a:t>EAE Grupos a Distância</a:t>
            </a:r>
            <a:endParaRPr lang="pt-B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42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6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DOMINGO – 26 de Junho de 2016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10h30-11h10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pt-BR" sz="2800" dirty="0" smtClean="0">
                <a:solidFill>
                  <a:schemeClr val="bg1">
                    <a:lumMod val="75000"/>
                  </a:schemeClr>
                </a:solidFill>
              </a:rPr>
              <a:t>Retomada das propostas dos planos de ação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 (40 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min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1430338" lvl="2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dirty="0" smtClean="0">
                <a:solidFill>
                  <a:schemeClr val="bg1">
                    <a:lumMod val="75000"/>
                  </a:schemeClr>
                </a:solidFill>
              </a:rPr>
              <a:t>Evangelização Infantil</a:t>
            </a:r>
          </a:p>
          <a:p>
            <a:pPr marL="1430338" lvl="2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dirty="0" smtClean="0">
                <a:solidFill>
                  <a:schemeClr val="bg1">
                    <a:lumMod val="75000"/>
                  </a:schemeClr>
                </a:solidFill>
              </a:rPr>
              <a:t>EAE Grupos a Distância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11h10-11h40</a:t>
            </a:r>
            <a:r>
              <a:rPr lang="pt-BR" sz="2800" b="1" dirty="0"/>
              <a:t>: </a:t>
            </a:r>
            <a:r>
              <a:rPr lang="pt-BR" sz="2800" dirty="0" smtClean="0"/>
              <a:t>Cartilha do Suicídio – CVV </a:t>
            </a:r>
            <a:r>
              <a:rPr lang="pt-BR" sz="2800" b="1" dirty="0" smtClean="0">
                <a:solidFill>
                  <a:srgbClr val="FF0000"/>
                </a:solidFill>
              </a:rPr>
              <a:t>(30 </a:t>
            </a:r>
            <a:r>
              <a:rPr lang="pt-BR" sz="2800" b="1" dirty="0">
                <a:solidFill>
                  <a:srgbClr val="FF0000"/>
                </a:solidFill>
              </a:rPr>
              <a:t>min)</a:t>
            </a:r>
          </a:p>
          <a:p>
            <a:pPr marL="1430338" lvl="2" indent="-515938">
              <a:spcBef>
                <a:spcPts val="1200"/>
              </a:spcBef>
              <a:buFont typeface="Wingdings" pitchFamily="2" charset="2"/>
              <a:buChar char="q"/>
            </a:pPr>
            <a:endParaRPr lang="pt-B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7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7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DOMINGO – 26 de Junho de 2016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10h30-11h10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pt-BR" sz="2800" dirty="0" smtClean="0">
                <a:solidFill>
                  <a:schemeClr val="bg1">
                    <a:lumMod val="75000"/>
                  </a:schemeClr>
                </a:solidFill>
              </a:rPr>
              <a:t>Retomada das propostas dos planos de ação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 (40 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min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1430338" lvl="2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dirty="0" smtClean="0">
                <a:solidFill>
                  <a:schemeClr val="bg1">
                    <a:lumMod val="75000"/>
                  </a:schemeClr>
                </a:solidFill>
              </a:rPr>
              <a:t>Evangelização Infantil</a:t>
            </a:r>
          </a:p>
          <a:p>
            <a:pPr marL="1430338" lvl="2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dirty="0" smtClean="0">
                <a:solidFill>
                  <a:schemeClr val="bg1">
                    <a:lumMod val="75000"/>
                  </a:schemeClr>
                </a:solidFill>
              </a:rPr>
              <a:t>EAE Grupos a Distância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11h10-11h40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pt-BR" sz="2800" dirty="0" smtClean="0">
                <a:solidFill>
                  <a:schemeClr val="bg1">
                    <a:lumMod val="75000"/>
                  </a:schemeClr>
                </a:solidFill>
              </a:rPr>
              <a:t>Cartilha do Suicídio – CVV 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(30 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min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11h40-11h55: </a:t>
            </a:r>
            <a:r>
              <a:rPr lang="pt-BR" sz="2800" dirty="0" smtClean="0"/>
              <a:t>Proposta para o levantamento de informações sobre o movimento de Aliança</a:t>
            </a:r>
            <a:br>
              <a:rPr lang="pt-BR" sz="2800" dirty="0" smtClean="0"/>
            </a:br>
            <a:r>
              <a:rPr lang="pt-BR" sz="2800" b="1" dirty="0" smtClean="0">
                <a:solidFill>
                  <a:srgbClr val="FF0000"/>
                </a:solidFill>
              </a:rPr>
              <a:t>(15 </a:t>
            </a:r>
            <a:r>
              <a:rPr lang="pt-BR" sz="2800" b="1" dirty="0">
                <a:solidFill>
                  <a:srgbClr val="FF0000"/>
                </a:solidFill>
              </a:rPr>
              <a:t>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endParaRPr lang="pt-BR" sz="2800" b="1" dirty="0">
              <a:solidFill>
                <a:srgbClr val="FF0000"/>
              </a:solidFill>
            </a:endParaRPr>
          </a:p>
          <a:p>
            <a:pPr marL="1430338" lvl="2" indent="-515938">
              <a:spcBef>
                <a:spcPts val="1200"/>
              </a:spcBef>
              <a:buFont typeface="Wingdings" pitchFamily="2" charset="2"/>
              <a:buChar char="q"/>
            </a:pPr>
            <a:endParaRPr lang="pt-B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10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8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DOMINGO – 26 de Junho de 2016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/>
              <a:t> </a:t>
            </a:r>
            <a:r>
              <a:rPr lang="pt-BR" sz="2800" b="1" dirty="0" smtClean="0"/>
              <a:t> 11h55-12h20: </a:t>
            </a:r>
            <a:r>
              <a:rPr lang="pt-BR" sz="2800" dirty="0" smtClean="0"/>
              <a:t>Informações da Diretoria </a:t>
            </a:r>
            <a:r>
              <a:rPr lang="pt-BR" sz="2800" b="1" dirty="0" smtClean="0">
                <a:solidFill>
                  <a:srgbClr val="FF0000"/>
                </a:solidFill>
              </a:rPr>
              <a:t>(25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</a:p>
          <a:p>
            <a:pPr lvl="2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400" dirty="0" smtClean="0"/>
              <a:t> CGI e a Aliança do Futuro</a:t>
            </a:r>
          </a:p>
          <a:p>
            <a:pPr lvl="2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400" dirty="0" smtClean="0"/>
              <a:t> Encontro de Alunos de EAE e o Encontro de Mediunidade</a:t>
            </a:r>
          </a:p>
          <a:p>
            <a:pPr lvl="2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400" dirty="0" smtClean="0"/>
              <a:t> Apoio Casas Conselheiras</a:t>
            </a:r>
          </a:p>
          <a:p>
            <a:pPr lvl="2">
              <a:spcBef>
                <a:spcPts val="1200"/>
              </a:spcBef>
              <a:buFont typeface="Wingdings" pitchFamily="2" charset="2"/>
              <a:buChar char="q"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35075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9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DOMINGO – 26 de Junho de 2016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pt-BR" sz="28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11h55-12h20</a:t>
            </a:r>
            <a:r>
              <a:rPr lang="pt-BR" sz="2800" dirty="0" smtClean="0">
                <a:solidFill>
                  <a:schemeClr val="bg1">
                    <a:lumMod val="75000"/>
                  </a:schemeClr>
                </a:solidFill>
              </a:rPr>
              <a:t>: Informações da Diretoria 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(25 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min</a:t>
            </a:r>
            <a:r>
              <a:rPr lang="pt-BR" sz="2800" b="1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lvl="2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400" dirty="0" smtClean="0">
                <a:solidFill>
                  <a:schemeClr val="bg1">
                    <a:lumMod val="75000"/>
                  </a:schemeClr>
                </a:solidFill>
              </a:rPr>
              <a:t> CGI e a Aliança do Futuro</a:t>
            </a:r>
          </a:p>
          <a:p>
            <a:pPr lvl="2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400" dirty="0" smtClean="0">
                <a:solidFill>
                  <a:schemeClr val="bg1">
                    <a:lumMod val="75000"/>
                  </a:schemeClr>
                </a:solidFill>
              </a:rPr>
              <a:t> Encontro de Alunos de EAE e o Encontro de Mediunidade</a:t>
            </a:r>
          </a:p>
          <a:p>
            <a:pPr lvl="2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400" dirty="0" smtClean="0">
                <a:solidFill>
                  <a:schemeClr val="bg1">
                    <a:lumMod val="75000"/>
                  </a:schemeClr>
                </a:solidFill>
              </a:rPr>
              <a:t> Apoio Casas Conselheiras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 12h20-12h25: </a:t>
            </a:r>
            <a:r>
              <a:rPr lang="pt-BR" sz="2800" dirty="0" smtClean="0"/>
              <a:t>Definição das casas conselheiras que irão elaborar a próxima pauta </a:t>
            </a:r>
            <a:r>
              <a:rPr lang="pt-BR" sz="2800" b="1" dirty="0" smtClean="0">
                <a:solidFill>
                  <a:srgbClr val="FF0000"/>
                </a:solidFill>
              </a:rPr>
              <a:t>(05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</a:p>
          <a:p>
            <a:pPr lvl="2">
              <a:spcBef>
                <a:spcPts val="1200"/>
              </a:spcBef>
              <a:buFont typeface="Wingdings" pitchFamily="2" charset="2"/>
              <a:buChar char="q"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415904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3694</TotalTime>
  <Words>394</Words>
  <Application>Microsoft Office PowerPoint</Application>
  <PresentationFormat>Apresentação na tela (4:3)</PresentationFormat>
  <Paragraphs>80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Kaue</dc:creator>
  <cp:lastModifiedBy>Rosimeire</cp:lastModifiedBy>
  <cp:revision>350</cp:revision>
  <dcterms:created xsi:type="dcterms:W3CDTF">2013-06-06T00:13:29Z</dcterms:created>
  <dcterms:modified xsi:type="dcterms:W3CDTF">2016-06-26T11:21:48Z</dcterms:modified>
</cp:coreProperties>
</file>