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2" r:id="rId3"/>
    <p:sldId id="268" r:id="rId4"/>
    <p:sldId id="263" r:id="rId5"/>
    <p:sldId id="265" r:id="rId6"/>
    <p:sldId id="270" r:id="rId7"/>
    <p:sldId id="269" r:id="rId8"/>
    <p:sldId id="266" r:id="rId9"/>
    <p:sldId id="267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63177-0AAB-46CF-9818-83B775ED252D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49125-A0D5-4940-A6B4-9E5FF091F1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495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1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74611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759192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3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782588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4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93705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5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567011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6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567011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7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760935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8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506904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9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727151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4643438" y="6072188"/>
            <a:ext cx="4214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solidFill>
                  <a:schemeClr val="bg1"/>
                </a:solidFill>
                <a:latin typeface="Verdana" pitchFamily="34" charset="0"/>
              </a:rPr>
              <a:t>Censo Mocidade 2009</a:t>
            </a:r>
            <a:endParaRPr lang="en-US" sz="2400" b="1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32338"/>
            <a:ext cx="91440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CaixaDeTexto 2"/>
          <p:cNvSpPr txBox="1">
            <a:spLocks noChangeArrowheads="1"/>
          </p:cNvSpPr>
          <p:nvPr/>
        </p:nvSpPr>
        <p:spPr bwMode="auto">
          <a:xfrm>
            <a:off x="899592" y="1156"/>
            <a:ext cx="8244408" cy="92333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Calibri" pitchFamily="34" charset="0"/>
              </a:rPr>
              <a:t>Aliança Espírita </a:t>
            </a:r>
            <a:r>
              <a:rPr lang="pt-BR" sz="5400" b="1" dirty="0" smtClean="0">
                <a:solidFill>
                  <a:schemeClr val="bg1"/>
                </a:solidFill>
                <a:latin typeface="Calibri" pitchFamily="34" charset="0"/>
              </a:rPr>
              <a:t>Evangélica</a:t>
            </a:r>
            <a:endParaRPr lang="pt-BR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1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SÁBADO – 05 de Dezembro de 2015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14h00-14h20: </a:t>
            </a:r>
            <a:r>
              <a:rPr lang="pt-BR" sz="2800" dirty="0" smtClean="0"/>
              <a:t>Prece de Abertura; Prece dos Aprendizes; Vibrações; Intercâmbio </a:t>
            </a:r>
            <a:r>
              <a:rPr lang="pt-BR" sz="2800" b="1" dirty="0" smtClean="0">
                <a:solidFill>
                  <a:srgbClr val="FF0000"/>
                </a:solidFill>
              </a:rPr>
              <a:t>(20 min)</a:t>
            </a:r>
          </a:p>
        </p:txBody>
      </p:sp>
      <p:sp>
        <p:nvSpPr>
          <p:cNvPr id="13" name="CaixaDeTexto 3"/>
          <p:cNvSpPr txBox="1">
            <a:spLocks noChangeArrowheads="1"/>
          </p:cNvSpPr>
          <p:nvPr/>
        </p:nvSpPr>
        <p:spPr bwMode="auto">
          <a:xfrm>
            <a:off x="5508104" y="6072188"/>
            <a:ext cx="3600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</a:rPr>
              <a:t>Coord-Dez-2015</a:t>
            </a:r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5765"/>
            <a:ext cx="899592" cy="95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4643438" y="6072188"/>
            <a:ext cx="4214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solidFill>
                  <a:schemeClr val="bg1"/>
                </a:solidFill>
                <a:latin typeface="Verdana" pitchFamily="34" charset="0"/>
              </a:rPr>
              <a:t>Censo Mocidade 2009</a:t>
            </a:r>
            <a:endParaRPr lang="en-US" sz="2400" b="1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32338"/>
            <a:ext cx="91440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CaixaDeTexto 2"/>
          <p:cNvSpPr txBox="1">
            <a:spLocks noChangeArrowheads="1"/>
          </p:cNvSpPr>
          <p:nvPr/>
        </p:nvSpPr>
        <p:spPr bwMode="auto">
          <a:xfrm>
            <a:off x="899592" y="1156"/>
            <a:ext cx="8244408" cy="92333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Calibri" pitchFamily="34" charset="0"/>
              </a:rPr>
              <a:t>Aliança Espírita </a:t>
            </a:r>
            <a:r>
              <a:rPr lang="pt-BR" sz="5400" b="1" dirty="0" smtClean="0">
                <a:solidFill>
                  <a:schemeClr val="bg1"/>
                </a:solidFill>
                <a:latin typeface="Calibri" pitchFamily="34" charset="0"/>
              </a:rPr>
              <a:t>Evangélica</a:t>
            </a:r>
            <a:endParaRPr lang="pt-BR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2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</a:t>
            </a:r>
            <a:r>
              <a:rPr lang="pt-BR" sz="3200" b="1" dirty="0"/>
              <a:t>SÁBADO – 05 de Dezembro de 2015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>
                <a:solidFill>
                  <a:schemeClr val="bg1">
                    <a:lumMod val="65000"/>
                  </a:schemeClr>
                </a:solidFill>
              </a:rPr>
              <a:t>14h00-14h20: </a:t>
            </a:r>
            <a:r>
              <a:rPr lang="pt-BR" sz="2800" dirty="0" smtClean="0">
                <a:solidFill>
                  <a:schemeClr val="bg1">
                    <a:lumMod val="65000"/>
                  </a:schemeClr>
                </a:solidFill>
              </a:rPr>
              <a:t>Prece de Abertura; Prece dos Aprendizes; Vibrações; Intercâmbio </a:t>
            </a:r>
            <a:r>
              <a:rPr lang="pt-BR" sz="2800" b="1" dirty="0" smtClean="0">
                <a:solidFill>
                  <a:schemeClr val="bg1">
                    <a:lumMod val="65000"/>
                  </a:schemeClr>
                </a:solidFill>
              </a:rPr>
              <a:t>(20 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14h20-14h30: </a:t>
            </a:r>
            <a:r>
              <a:rPr lang="pt-BR" sz="2800" dirty="0"/>
              <a:t>Esclarecimentos sobre o encontro conjunto entre coordenadores regionais e equipes de apoio </a:t>
            </a:r>
            <a:r>
              <a:rPr lang="pt-BR" sz="2800" b="1" dirty="0" smtClean="0">
                <a:solidFill>
                  <a:srgbClr val="FF0000"/>
                </a:solidFill>
              </a:rPr>
              <a:t>(</a:t>
            </a:r>
            <a:r>
              <a:rPr lang="pt-BR" sz="2800" b="1" dirty="0">
                <a:solidFill>
                  <a:srgbClr val="FF0000"/>
                </a:solidFill>
              </a:rPr>
              <a:t>1</a:t>
            </a:r>
            <a:r>
              <a:rPr lang="pt-BR" sz="2800" b="1" dirty="0" smtClean="0">
                <a:solidFill>
                  <a:srgbClr val="FF0000"/>
                </a:solidFill>
              </a:rPr>
              <a:t>0 min)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5765"/>
            <a:ext cx="899592" cy="95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aixaDeTexto 3"/>
          <p:cNvSpPr txBox="1">
            <a:spLocks noChangeArrowheads="1"/>
          </p:cNvSpPr>
          <p:nvPr/>
        </p:nvSpPr>
        <p:spPr bwMode="auto">
          <a:xfrm>
            <a:off x="5508104" y="6021288"/>
            <a:ext cx="3600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</a:rPr>
              <a:t>Coord-Dez-2015</a:t>
            </a:r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31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4643438" y="6072188"/>
            <a:ext cx="4214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solidFill>
                  <a:schemeClr val="bg1"/>
                </a:solidFill>
                <a:latin typeface="Verdana" pitchFamily="34" charset="0"/>
              </a:rPr>
              <a:t>Censo Mocidade 2009</a:t>
            </a:r>
            <a:endParaRPr lang="en-US" sz="2400" b="1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32338"/>
            <a:ext cx="91440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CaixaDeTexto 2"/>
          <p:cNvSpPr txBox="1">
            <a:spLocks noChangeArrowheads="1"/>
          </p:cNvSpPr>
          <p:nvPr/>
        </p:nvSpPr>
        <p:spPr bwMode="auto">
          <a:xfrm>
            <a:off x="899592" y="1156"/>
            <a:ext cx="8244408" cy="92333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Calibri" pitchFamily="34" charset="0"/>
              </a:rPr>
              <a:t>Aliança Espírita </a:t>
            </a:r>
            <a:r>
              <a:rPr lang="pt-BR" sz="5400" b="1" dirty="0" smtClean="0">
                <a:solidFill>
                  <a:schemeClr val="bg1"/>
                </a:solidFill>
                <a:latin typeface="Calibri" pitchFamily="34" charset="0"/>
              </a:rPr>
              <a:t>Evangélica</a:t>
            </a:r>
            <a:endParaRPr lang="pt-BR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3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</a:t>
            </a:r>
            <a:r>
              <a:rPr lang="pt-BR" sz="3200" b="1" dirty="0"/>
              <a:t>SÁBADO – 05 de Dezembro de 2015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14h30-15h10: </a:t>
            </a:r>
            <a:r>
              <a:rPr lang="pt-BR" sz="2800" dirty="0" smtClean="0"/>
              <a:t>Avaliação 2015 / Planejamento 2016 </a:t>
            </a:r>
            <a:r>
              <a:rPr lang="pt-BR" sz="2800" b="1" dirty="0" smtClean="0"/>
              <a:t>(coordenadores e equipes juntos)</a:t>
            </a:r>
            <a:r>
              <a:rPr lang="pt-BR" sz="2800" dirty="0" smtClean="0"/>
              <a:t> </a:t>
            </a:r>
            <a:r>
              <a:rPr lang="pt-BR" sz="2800" b="1" dirty="0" smtClean="0">
                <a:solidFill>
                  <a:srgbClr val="FF0000"/>
                </a:solidFill>
              </a:rPr>
              <a:t>(40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</a:p>
          <a:p>
            <a:pPr marL="1430338" lvl="2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000" b="1" dirty="0" smtClean="0"/>
              <a:t>Comunicação;</a:t>
            </a:r>
          </a:p>
          <a:p>
            <a:pPr marL="1430338" lvl="2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000" b="1" dirty="0" smtClean="0"/>
              <a:t>Aproximação Regionais/Casa;</a:t>
            </a:r>
          </a:p>
          <a:p>
            <a:pPr marL="1430338" lvl="2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000" b="1" dirty="0" smtClean="0"/>
              <a:t>Renovação de lideranças;</a:t>
            </a:r>
          </a:p>
          <a:p>
            <a:pPr marL="1430338" lvl="2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000" b="1" dirty="0" smtClean="0"/>
              <a:t>Como alinhar a participação de todos em eventos e reuniões preparatórias, evitando sobrecarga?</a:t>
            </a:r>
          </a:p>
          <a:p>
            <a:pPr marL="1430338" lvl="2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000" b="1" dirty="0" smtClean="0"/>
              <a:t>Equipes de apoio sem representantes ou contatos nas regionais. Como solucionar?</a:t>
            </a:r>
            <a:endParaRPr lang="pt-BR" sz="20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endParaRPr lang="pt-BR" sz="2800" b="1" dirty="0">
              <a:solidFill>
                <a:srgbClr val="FF0000"/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5765"/>
            <a:ext cx="899592" cy="95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aixaDeTexto 3"/>
          <p:cNvSpPr txBox="1">
            <a:spLocks noChangeArrowheads="1"/>
          </p:cNvSpPr>
          <p:nvPr/>
        </p:nvSpPr>
        <p:spPr bwMode="auto">
          <a:xfrm>
            <a:off x="5508104" y="6072188"/>
            <a:ext cx="3600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</a:rPr>
              <a:t>Coord-Dez-2015</a:t>
            </a:r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04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4643438" y="6072188"/>
            <a:ext cx="4214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solidFill>
                  <a:schemeClr val="bg1"/>
                </a:solidFill>
                <a:latin typeface="Verdana" pitchFamily="34" charset="0"/>
              </a:rPr>
              <a:t>Censo Mocidade 2009</a:t>
            </a:r>
            <a:endParaRPr lang="en-US" sz="2400" b="1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32338"/>
            <a:ext cx="91440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CaixaDeTexto 2"/>
          <p:cNvSpPr txBox="1">
            <a:spLocks noChangeArrowheads="1"/>
          </p:cNvSpPr>
          <p:nvPr/>
        </p:nvSpPr>
        <p:spPr bwMode="auto">
          <a:xfrm>
            <a:off x="899592" y="1156"/>
            <a:ext cx="8244408" cy="92333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Calibri" pitchFamily="34" charset="0"/>
              </a:rPr>
              <a:t>Aliança Espírita </a:t>
            </a:r>
            <a:r>
              <a:rPr lang="pt-BR" sz="5400" b="1" dirty="0" smtClean="0">
                <a:solidFill>
                  <a:schemeClr val="bg1"/>
                </a:solidFill>
                <a:latin typeface="Calibri" pitchFamily="34" charset="0"/>
              </a:rPr>
              <a:t>Evangélica</a:t>
            </a:r>
            <a:endParaRPr lang="pt-BR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4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</a:t>
            </a:r>
            <a:r>
              <a:rPr lang="pt-BR" sz="3200" b="1" dirty="0"/>
              <a:t>SÁBADO – 05 de Dezembro de 2015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15h10-15h30: </a:t>
            </a:r>
            <a:r>
              <a:rPr lang="pt-BR" sz="2800" dirty="0" smtClean="0"/>
              <a:t>Intervalo </a:t>
            </a:r>
            <a:r>
              <a:rPr lang="pt-BR" sz="2800" b="1" dirty="0" smtClean="0">
                <a:solidFill>
                  <a:srgbClr val="FF0000"/>
                </a:solidFill>
              </a:rPr>
              <a:t>(</a:t>
            </a:r>
            <a:r>
              <a:rPr lang="pt-BR" sz="2800" b="1" dirty="0">
                <a:solidFill>
                  <a:srgbClr val="FF0000"/>
                </a:solidFill>
              </a:rPr>
              <a:t>20 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5765"/>
            <a:ext cx="899592" cy="95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aixaDeTexto 3"/>
          <p:cNvSpPr txBox="1">
            <a:spLocks noChangeArrowheads="1"/>
          </p:cNvSpPr>
          <p:nvPr/>
        </p:nvSpPr>
        <p:spPr bwMode="auto">
          <a:xfrm>
            <a:off x="5508104" y="6072188"/>
            <a:ext cx="3600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</a:rPr>
              <a:t>Coord-Dez-2015</a:t>
            </a:r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05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4643438" y="6072188"/>
            <a:ext cx="4214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solidFill>
                  <a:schemeClr val="bg1"/>
                </a:solidFill>
                <a:latin typeface="Verdana" pitchFamily="34" charset="0"/>
              </a:rPr>
              <a:t>Censo Mocidade 2009</a:t>
            </a:r>
            <a:endParaRPr lang="en-US" sz="2400" b="1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32338"/>
            <a:ext cx="91440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CaixaDeTexto 2"/>
          <p:cNvSpPr txBox="1">
            <a:spLocks noChangeArrowheads="1"/>
          </p:cNvSpPr>
          <p:nvPr/>
        </p:nvSpPr>
        <p:spPr bwMode="auto">
          <a:xfrm>
            <a:off x="899592" y="1156"/>
            <a:ext cx="8244408" cy="92333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Calibri" pitchFamily="34" charset="0"/>
              </a:rPr>
              <a:t>Aliança Espírita </a:t>
            </a:r>
            <a:r>
              <a:rPr lang="pt-BR" sz="5400" b="1" dirty="0" smtClean="0">
                <a:solidFill>
                  <a:schemeClr val="bg1"/>
                </a:solidFill>
                <a:latin typeface="Calibri" pitchFamily="34" charset="0"/>
              </a:rPr>
              <a:t>Evangélica</a:t>
            </a:r>
            <a:endParaRPr lang="pt-BR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5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</a:t>
            </a:r>
            <a:r>
              <a:rPr lang="pt-BR" sz="3200" b="1" dirty="0"/>
              <a:t>SÁBADO – 05 de Dezembro de 2015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15h30-15h35: </a:t>
            </a:r>
            <a:r>
              <a:rPr lang="pt-BR" sz="2800" dirty="0" smtClean="0"/>
              <a:t>Cadastro das Casas </a:t>
            </a:r>
            <a:r>
              <a:rPr lang="pt-BR" sz="2800" b="1" dirty="0" smtClean="0">
                <a:solidFill>
                  <a:srgbClr val="FF0000"/>
                </a:solidFill>
              </a:rPr>
              <a:t>(05 min)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5765"/>
            <a:ext cx="899592" cy="95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aixaDeTexto 3"/>
          <p:cNvSpPr txBox="1">
            <a:spLocks noChangeArrowheads="1"/>
          </p:cNvSpPr>
          <p:nvPr/>
        </p:nvSpPr>
        <p:spPr bwMode="auto">
          <a:xfrm>
            <a:off x="5508104" y="6072188"/>
            <a:ext cx="3600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</a:rPr>
              <a:t>Coord-Dez-2015</a:t>
            </a:r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11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4643438" y="6072188"/>
            <a:ext cx="4214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solidFill>
                  <a:schemeClr val="bg1"/>
                </a:solidFill>
                <a:latin typeface="Verdana" pitchFamily="34" charset="0"/>
              </a:rPr>
              <a:t>Censo Mocidade 2009</a:t>
            </a:r>
            <a:endParaRPr lang="en-US" sz="2400" b="1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32338"/>
            <a:ext cx="91440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CaixaDeTexto 2"/>
          <p:cNvSpPr txBox="1">
            <a:spLocks noChangeArrowheads="1"/>
          </p:cNvSpPr>
          <p:nvPr/>
        </p:nvSpPr>
        <p:spPr bwMode="auto">
          <a:xfrm>
            <a:off x="899592" y="1156"/>
            <a:ext cx="8244408" cy="92333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Calibri" pitchFamily="34" charset="0"/>
              </a:rPr>
              <a:t>Aliança Espírita </a:t>
            </a:r>
            <a:r>
              <a:rPr lang="pt-BR" sz="5400" b="1" dirty="0" smtClean="0">
                <a:solidFill>
                  <a:schemeClr val="bg1"/>
                </a:solidFill>
                <a:latin typeface="Calibri" pitchFamily="34" charset="0"/>
              </a:rPr>
              <a:t>Evangélica</a:t>
            </a:r>
            <a:endParaRPr lang="pt-BR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6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</a:t>
            </a:r>
            <a:r>
              <a:rPr lang="pt-BR" sz="3200" b="1" dirty="0"/>
              <a:t>SÁBADO – 05 de Dezembro de 2015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>
                <a:solidFill>
                  <a:schemeClr val="bg1">
                    <a:lumMod val="65000"/>
                  </a:schemeClr>
                </a:solidFill>
              </a:rPr>
              <a:t>15h30-15h35: </a:t>
            </a:r>
            <a:r>
              <a:rPr lang="pt-BR" sz="2800" dirty="0">
                <a:solidFill>
                  <a:schemeClr val="bg1">
                    <a:lumMod val="65000"/>
                  </a:schemeClr>
                </a:solidFill>
              </a:rPr>
              <a:t>Cadastro das Casas </a:t>
            </a:r>
            <a:r>
              <a:rPr lang="pt-BR" sz="2800" b="1" dirty="0">
                <a:solidFill>
                  <a:schemeClr val="bg1">
                    <a:lumMod val="65000"/>
                  </a:schemeClr>
                </a:solidFill>
              </a:rPr>
              <a:t>(05 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15h35-15h50</a:t>
            </a:r>
            <a:r>
              <a:rPr lang="pt-BR" sz="2800" b="1" dirty="0" smtClean="0"/>
              <a:t>: </a:t>
            </a:r>
            <a:r>
              <a:rPr lang="pt-BR" sz="2800" dirty="0" smtClean="0"/>
              <a:t>RGA 2016 </a:t>
            </a:r>
            <a:r>
              <a:rPr lang="pt-BR" sz="2800" b="1" dirty="0" smtClean="0">
                <a:solidFill>
                  <a:srgbClr val="FF0000"/>
                </a:solidFill>
              </a:rPr>
              <a:t>(15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5765"/>
            <a:ext cx="899592" cy="95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aixaDeTexto 3"/>
          <p:cNvSpPr txBox="1">
            <a:spLocks noChangeArrowheads="1"/>
          </p:cNvSpPr>
          <p:nvPr/>
        </p:nvSpPr>
        <p:spPr bwMode="auto">
          <a:xfrm>
            <a:off x="5508104" y="6072188"/>
            <a:ext cx="3600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</a:rPr>
              <a:t>Coord-Dez-2015</a:t>
            </a:r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01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4643438" y="6072188"/>
            <a:ext cx="4214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solidFill>
                  <a:schemeClr val="bg1"/>
                </a:solidFill>
                <a:latin typeface="Verdana" pitchFamily="34" charset="0"/>
              </a:rPr>
              <a:t>Censo Mocidade 2009</a:t>
            </a:r>
            <a:endParaRPr lang="en-US" sz="2400" b="1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32338"/>
            <a:ext cx="91440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CaixaDeTexto 2"/>
          <p:cNvSpPr txBox="1">
            <a:spLocks noChangeArrowheads="1"/>
          </p:cNvSpPr>
          <p:nvPr/>
        </p:nvSpPr>
        <p:spPr bwMode="auto">
          <a:xfrm>
            <a:off x="899592" y="1156"/>
            <a:ext cx="8244408" cy="92333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Calibri" pitchFamily="34" charset="0"/>
              </a:rPr>
              <a:t>Aliança Espírita </a:t>
            </a:r>
            <a:r>
              <a:rPr lang="pt-BR" sz="5400" b="1" dirty="0" smtClean="0">
                <a:solidFill>
                  <a:schemeClr val="bg1"/>
                </a:solidFill>
                <a:latin typeface="Calibri" pitchFamily="34" charset="0"/>
              </a:rPr>
              <a:t>Evangélica</a:t>
            </a:r>
            <a:endParaRPr lang="pt-BR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7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</a:t>
            </a:r>
            <a:r>
              <a:rPr lang="pt-BR" sz="3200" b="1" dirty="0"/>
              <a:t>SÁBADO – 05 de Dezembro de 2015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>
                <a:solidFill>
                  <a:schemeClr val="bg1">
                    <a:lumMod val="65000"/>
                  </a:schemeClr>
                </a:solidFill>
              </a:rPr>
              <a:t>15h30-15h35: </a:t>
            </a:r>
            <a:r>
              <a:rPr lang="pt-BR" sz="2800" dirty="0">
                <a:solidFill>
                  <a:schemeClr val="bg1">
                    <a:lumMod val="65000"/>
                  </a:schemeClr>
                </a:solidFill>
              </a:rPr>
              <a:t>Cadastro das Casas </a:t>
            </a:r>
            <a:r>
              <a:rPr lang="pt-BR" sz="2800" b="1" dirty="0">
                <a:solidFill>
                  <a:schemeClr val="bg1">
                    <a:lumMod val="65000"/>
                  </a:schemeClr>
                </a:solidFill>
              </a:rPr>
              <a:t>(05 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>
                <a:solidFill>
                  <a:schemeClr val="bg1">
                    <a:lumMod val="65000"/>
                  </a:schemeClr>
                </a:solidFill>
              </a:rPr>
              <a:t>15h35-15h50: </a:t>
            </a:r>
            <a:r>
              <a:rPr lang="pt-BR" sz="2800" dirty="0" smtClean="0">
                <a:solidFill>
                  <a:schemeClr val="bg1">
                    <a:lumMod val="65000"/>
                  </a:schemeClr>
                </a:solidFill>
              </a:rPr>
              <a:t>RGA 2016 </a:t>
            </a:r>
            <a:r>
              <a:rPr lang="pt-BR" sz="2800" b="1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pt-BR" sz="2800" b="1" dirty="0" smtClean="0">
                <a:solidFill>
                  <a:schemeClr val="bg1">
                    <a:lumMod val="65000"/>
                  </a:schemeClr>
                </a:solidFill>
              </a:rPr>
              <a:t>15</a:t>
            </a:r>
            <a:r>
              <a:rPr lang="pt-BR" sz="28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BR" sz="2800" b="1" dirty="0">
                <a:solidFill>
                  <a:schemeClr val="bg1">
                    <a:lumMod val="65000"/>
                  </a:schemeClr>
                </a:solidFill>
              </a:rPr>
              <a:t>min</a:t>
            </a:r>
            <a:r>
              <a:rPr lang="pt-BR" sz="2800" b="1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5765"/>
            <a:ext cx="899592" cy="95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3"/>
          <p:cNvSpPr/>
          <p:nvPr/>
        </p:nvSpPr>
        <p:spPr>
          <a:xfrm>
            <a:off x="285750" y="2879070"/>
            <a:ext cx="85725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/>
              <a:t>15h50-16h10: </a:t>
            </a:r>
            <a:r>
              <a:rPr lang="pt-BR" sz="2800" dirty="0"/>
              <a:t>Encontro FDJ/EAE-vivencia/avaliação </a:t>
            </a:r>
            <a:r>
              <a:rPr lang="pt-BR" sz="2800" b="1" dirty="0">
                <a:solidFill>
                  <a:srgbClr val="FF0000"/>
                </a:solidFill>
              </a:rPr>
              <a:t>(20 min)</a:t>
            </a:r>
          </a:p>
        </p:txBody>
      </p:sp>
      <p:sp>
        <p:nvSpPr>
          <p:cNvPr id="14" name="CaixaDeTexto 3"/>
          <p:cNvSpPr txBox="1">
            <a:spLocks noChangeArrowheads="1"/>
          </p:cNvSpPr>
          <p:nvPr/>
        </p:nvSpPr>
        <p:spPr bwMode="auto">
          <a:xfrm>
            <a:off x="5508104" y="6072188"/>
            <a:ext cx="3600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</a:rPr>
              <a:t>Coord-Dez-2015</a:t>
            </a:r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18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4643438" y="6072188"/>
            <a:ext cx="4214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solidFill>
                  <a:schemeClr val="bg1"/>
                </a:solidFill>
                <a:latin typeface="Verdana" pitchFamily="34" charset="0"/>
              </a:rPr>
              <a:t>Censo Mocidade 2009</a:t>
            </a:r>
            <a:endParaRPr lang="en-US" sz="2400" b="1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32338"/>
            <a:ext cx="91440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CaixaDeTexto 2"/>
          <p:cNvSpPr txBox="1">
            <a:spLocks noChangeArrowheads="1"/>
          </p:cNvSpPr>
          <p:nvPr/>
        </p:nvSpPr>
        <p:spPr bwMode="auto">
          <a:xfrm>
            <a:off x="899592" y="1156"/>
            <a:ext cx="8244408" cy="92333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Calibri" pitchFamily="34" charset="0"/>
              </a:rPr>
              <a:t>Aliança Espírita </a:t>
            </a:r>
            <a:r>
              <a:rPr lang="pt-BR" sz="5400" b="1" dirty="0" smtClean="0">
                <a:solidFill>
                  <a:schemeClr val="bg1"/>
                </a:solidFill>
                <a:latin typeface="Calibri" pitchFamily="34" charset="0"/>
              </a:rPr>
              <a:t>Evangélica</a:t>
            </a:r>
            <a:endParaRPr lang="pt-BR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8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</a:t>
            </a:r>
            <a:r>
              <a:rPr lang="pt-BR" sz="3200" b="1" dirty="0"/>
              <a:t>SÁBADO – 05 de Dezembro de 2015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16h10-16h50: </a:t>
            </a:r>
            <a:r>
              <a:rPr lang="pt-BR" sz="2800" dirty="0"/>
              <a:t>Momento dos coordenadores regionais </a:t>
            </a:r>
            <a:r>
              <a:rPr lang="pt-BR" sz="2800" b="1" dirty="0" smtClean="0">
                <a:solidFill>
                  <a:srgbClr val="FF0000"/>
                </a:solidFill>
              </a:rPr>
              <a:t>(</a:t>
            </a:r>
            <a:r>
              <a:rPr lang="pt-BR" sz="2800" b="1" dirty="0">
                <a:solidFill>
                  <a:srgbClr val="FF0000"/>
                </a:solidFill>
              </a:rPr>
              <a:t>4</a:t>
            </a:r>
            <a:r>
              <a:rPr lang="pt-BR" sz="2800" b="1" dirty="0" smtClean="0">
                <a:solidFill>
                  <a:srgbClr val="FF0000"/>
                </a:solidFill>
              </a:rPr>
              <a:t>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5765"/>
            <a:ext cx="899592" cy="95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aixaDeTexto 3"/>
          <p:cNvSpPr txBox="1">
            <a:spLocks noChangeArrowheads="1"/>
          </p:cNvSpPr>
          <p:nvPr/>
        </p:nvSpPr>
        <p:spPr bwMode="auto">
          <a:xfrm>
            <a:off x="5508104" y="6072188"/>
            <a:ext cx="3600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</a:rPr>
              <a:t>Coord-Dez-2015</a:t>
            </a:r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07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4643438" y="6072188"/>
            <a:ext cx="4214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solidFill>
                  <a:schemeClr val="bg1"/>
                </a:solidFill>
                <a:latin typeface="Verdana" pitchFamily="34" charset="0"/>
              </a:rPr>
              <a:t>Censo Mocidade 2009</a:t>
            </a:r>
            <a:endParaRPr lang="en-US" sz="2400" b="1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32338"/>
            <a:ext cx="91440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CaixaDeTexto 2"/>
          <p:cNvSpPr txBox="1">
            <a:spLocks noChangeArrowheads="1"/>
          </p:cNvSpPr>
          <p:nvPr/>
        </p:nvSpPr>
        <p:spPr bwMode="auto">
          <a:xfrm>
            <a:off x="899592" y="1156"/>
            <a:ext cx="8244408" cy="92333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Calibri" pitchFamily="34" charset="0"/>
              </a:rPr>
              <a:t>Aliança Espírita </a:t>
            </a:r>
            <a:r>
              <a:rPr lang="pt-BR" sz="5400" b="1" dirty="0" smtClean="0">
                <a:solidFill>
                  <a:schemeClr val="bg1"/>
                </a:solidFill>
                <a:latin typeface="Calibri" pitchFamily="34" charset="0"/>
              </a:rPr>
              <a:t>Evangélica</a:t>
            </a:r>
            <a:endParaRPr lang="pt-BR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9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</a:t>
            </a:r>
            <a:r>
              <a:rPr lang="pt-BR" sz="3200" b="1" dirty="0"/>
              <a:t>SÁBADO – 05 de Dezembro de 2015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>
                <a:solidFill>
                  <a:schemeClr val="bg1">
                    <a:lumMod val="65000"/>
                  </a:schemeClr>
                </a:solidFill>
              </a:rPr>
              <a:t>16h10-16h50: </a:t>
            </a:r>
            <a:r>
              <a:rPr lang="pt-BR" sz="2800" dirty="0">
                <a:solidFill>
                  <a:schemeClr val="bg1">
                    <a:lumMod val="65000"/>
                  </a:schemeClr>
                </a:solidFill>
              </a:rPr>
              <a:t>Momento dos coordenadores regionais </a:t>
            </a:r>
            <a:r>
              <a:rPr lang="pt-BR" sz="2800" b="1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pt-BR" sz="2800" b="1" dirty="0">
                <a:solidFill>
                  <a:schemeClr val="bg1">
                    <a:lumMod val="65000"/>
                  </a:schemeClr>
                </a:solidFill>
              </a:rPr>
              <a:t>4</a:t>
            </a:r>
            <a:r>
              <a:rPr lang="pt-BR" sz="2800" b="1" dirty="0" smtClean="0">
                <a:solidFill>
                  <a:schemeClr val="bg1">
                    <a:lumMod val="65000"/>
                  </a:schemeClr>
                </a:solidFill>
              </a:rPr>
              <a:t>0 </a:t>
            </a:r>
            <a:r>
              <a:rPr lang="pt-BR" sz="2800" b="1" dirty="0">
                <a:solidFill>
                  <a:schemeClr val="bg1">
                    <a:lumMod val="65000"/>
                  </a:schemeClr>
                </a:solidFill>
              </a:rPr>
              <a:t>min</a:t>
            </a:r>
            <a:r>
              <a:rPr lang="pt-BR" sz="2800" b="1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16h50-17h00: </a:t>
            </a:r>
            <a:r>
              <a:rPr lang="pt-BR" sz="2800" dirty="0"/>
              <a:t>Avaliação da reunião, definição das próximas regionais para elaboração da pauta da reunião de </a:t>
            </a:r>
            <a:r>
              <a:rPr lang="pt-BR" sz="2800" dirty="0" smtClean="0"/>
              <a:t>março </a:t>
            </a:r>
            <a:r>
              <a:rPr lang="pt-BR" sz="2800" dirty="0"/>
              <a:t>de </a:t>
            </a:r>
            <a:r>
              <a:rPr lang="pt-BR" sz="2800" dirty="0" smtClean="0"/>
              <a:t>2016 </a:t>
            </a:r>
            <a:r>
              <a:rPr lang="pt-BR" sz="2800" dirty="0"/>
              <a:t>e </a:t>
            </a:r>
            <a:r>
              <a:rPr lang="pt-BR" sz="2800" b="1" i="1" dirty="0"/>
              <a:t>encerramento da </a:t>
            </a:r>
            <a:r>
              <a:rPr lang="pt-BR" sz="2800" b="1" i="1" dirty="0" smtClean="0"/>
              <a:t>reunião </a:t>
            </a:r>
            <a:r>
              <a:rPr lang="pt-BR" sz="2800" b="1" dirty="0" smtClean="0">
                <a:solidFill>
                  <a:srgbClr val="FF0000"/>
                </a:solidFill>
              </a:rPr>
              <a:t>(10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  <a:endParaRPr lang="pt-BR" sz="2800" b="1" dirty="0">
              <a:solidFill>
                <a:srgbClr val="FF0000"/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5765"/>
            <a:ext cx="899592" cy="95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aixaDeTexto 3"/>
          <p:cNvSpPr txBox="1">
            <a:spLocks noChangeArrowheads="1"/>
          </p:cNvSpPr>
          <p:nvPr/>
        </p:nvSpPr>
        <p:spPr bwMode="auto">
          <a:xfrm>
            <a:off x="5508104" y="6072188"/>
            <a:ext cx="3600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</a:rPr>
              <a:t>Coord-Dez-2015</a:t>
            </a:r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79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3551</TotalTime>
  <Words>374</Words>
  <Application>Microsoft Office PowerPoint</Application>
  <PresentationFormat>Apresentação na tela (4:3)</PresentationFormat>
  <Paragraphs>82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Kaue</dc:creator>
  <cp:lastModifiedBy>Usuario</cp:lastModifiedBy>
  <cp:revision>343</cp:revision>
  <dcterms:created xsi:type="dcterms:W3CDTF">2013-06-06T00:13:29Z</dcterms:created>
  <dcterms:modified xsi:type="dcterms:W3CDTF">2015-12-01T12:51:02Z</dcterms:modified>
</cp:coreProperties>
</file>