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Equipe de </a:t>
            </a:r>
            <a:br>
              <a:rPr lang="pt-BR" dirty="0" smtClean="0"/>
            </a:br>
            <a:r>
              <a:rPr lang="pt-BR" dirty="0" smtClean="0"/>
              <a:t>Coordenação FDJ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Plano de trabalho para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527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Cadastro de Discípulos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Objetivos: fazer a atualização do cadastro de discípulos para que assim possamos criar uma rede de contato a disposição da Fraternidade. Levar apoio para aqueles em dificuldades e reaproximar os mais afastados.</a:t>
            </a:r>
          </a:p>
          <a:p>
            <a:r>
              <a:rPr lang="pt-BR" dirty="0" smtClean="0"/>
              <a:t>Período: 2016</a:t>
            </a:r>
          </a:p>
          <a:p>
            <a:r>
              <a:rPr lang="pt-BR" dirty="0" smtClean="0"/>
              <a:t>Organizadores dessa atividade: SP Centro, SP Sul, SP Leste, Minas Gerais, Vale do Paraíba, Litoral Sul</a:t>
            </a:r>
          </a:p>
          <a:p>
            <a:pPr lvl="1"/>
            <a:r>
              <a:rPr lang="pt-BR" dirty="0" smtClean="0"/>
              <a:t>O Trevo</a:t>
            </a:r>
          </a:p>
          <a:p>
            <a:pPr lvl="1"/>
            <a:r>
              <a:rPr lang="pt-BR" dirty="0" smtClean="0"/>
              <a:t>Profissão</a:t>
            </a:r>
          </a:p>
          <a:p>
            <a:pPr lvl="1"/>
            <a:r>
              <a:rPr lang="pt-BR" dirty="0" smtClean="0"/>
              <a:t>Apoio</a:t>
            </a:r>
          </a:p>
          <a:p>
            <a:pPr lvl="1"/>
            <a:r>
              <a:rPr lang="pt-BR" dirty="0" smtClean="0"/>
              <a:t>Reascender o Ideal, o compromisso do discípulo</a:t>
            </a:r>
          </a:p>
          <a:p>
            <a:pPr lvl="1"/>
            <a:r>
              <a:rPr lang="pt-BR" dirty="0" smtClean="0"/>
              <a:t>Acender novos corações em novos lugares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5835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218815"/>
              </p:ext>
            </p:extLst>
          </p:nvPr>
        </p:nvGraphicFramePr>
        <p:xfrm>
          <a:off x="2031998" y="496388"/>
          <a:ext cx="9358812" cy="4251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604">
                  <a:extLst>
                    <a:ext uri="{9D8B030D-6E8A-4147-A177-3AD203B41FA5}">
                      <a16:colId xmlns:a16="http://schemas.microsoft.com/office/drawing/2014/main" val="3505188883"/>
                    </a:ext>
                  </a:extLst>
                </a:gridCol>
                <a:gridCol w="3119604">
                  <a:extLst>
                    <a:ext uri="{9D8B030D-6E8A-4147-A177-3AD203B41FA5}">
                      <a16:colId xmlns:a16="http://schemas.microsoft.com/office/drawing/2014/main" val="2888703873"/>
                    </a:ext>
                  </a:extLst>
                </a:gridCol>
                <a:gridCol w="3119604">
                  <a:extLst>
                    <a:ext uri="{9D8B030D-6E8A-4147-A177-3AD203B41FA5}">
                      <a16:colId xmlns:a16="http://schemas.microsoft.com/office/drawing/2014/main" val="1378893764"/>
                    </a:ext>
                  </a:extLst>
                </a:gridCol>
              </a:tblGrid>
              <a:tr h="391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</a:t>
                      </a:r>
                      <a:r>
                        <a:rPr lang="pt-BR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INGRESSADOS ATÉ 2015: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AÇÃO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RESPONSÁVEL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5507318"/>
                  </a:ext>
                </a:extLst>
              </a:tr>
              <a:tr h="772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Envio dos ingressados na FDJ nos últimos anos.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Solicitar aos Coordenadores de FDJ de cada regional, o envio da relação dos discípulos ingressados nos últimos anos caso façam este controle.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Coordenador de FDJ de cada Regional.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0233206"/>
                  </a:ext>
                </a:extLst>
              </a:tr>
              <a:tr h="772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Busca de Ingressados através do Jornal “O Trevo”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Buscar a relação de ingressados também através das publicações que eram feitas no Jornal “O Trevo”.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e Dionísio da Regional Litoral Centro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se prontificaram a fazer a pesquisa nos trevos que estão disponíveis na internet.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8024949"/>
                  </a:ext>
                </a:extLst>
              </a:tr>
              <a:tr h="173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RGA – Polos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Aproveitar a RGA para efetuar o senso dos discípulos através da entrega e recolhimento do formulário para cadastramento. Com estes dados abastecer o site criado para cadastro da FDJ.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companheira Carol da Regional SP SUL,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prontificou a criar o formulário com base nas perguntas que estão no site de cadastramento e nos enviar por e-mail, para que possamos fazer cópias e utilizar nos Polos.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tarefas nos polos ficarão a cargo dos monitores do Módulo FDJ e do Coordenador da FDJ/Regional.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2046751"/>
                  </a:ext>
                </a:extLst>
              </a:tr>
              <a:tr h="579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Busca de informação juntos as casas do movimento.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Criação de um folder para divulgação desta ação junto as casas do movimento.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Após o período de RGA, estaremos alinhando esta ação entre os Coordenadores e com a Editora.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7846202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509470"/>
              </p:ext>
            </p:extLst>
          </p:nvPr>
        </p:nvGraphicFramePr>
        <p:xfrm>
          <a:off x="2032000" y="4748105"/>
          <a:ext cx="9358809" cy="1796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603">
                  <a:extLst>
                    <a:ext uri="{9D8B030D-6E8A-4147-A177-3AD203B41FA5}">
                      <a16:colId xmlns:a16="http://schemas.microsoft.com/office/drawing/2014/main" val="3511546385"/>
                    </a:ext>
                  </a:extLst>
                </a:gridCol>
                <a:gridCol w="3119603">
                  <a:extLst>
                    <a:ext uri="{9D8B030D-6E8A-4147-A177-3AD203B41FA5}">
                      <a16:colId xmlns:a16="http://schemas.microsoft.com/office/drawing/2014/main" val="229524599"/>
                    </a:ext>
                  </a:extLst>
                </a:gridCol>
                <a:gridCol w="3119603">
                  <a:extLst>
                    <a:ext uri="{9D8B030D-6E8A-4147-A177-3AD203B41FA5}">
                      <a16:colId xmlns:a16="http://schemas.microsoft.com/office/drawing/2014/main" val="2319655596"/>
                    </a:ext>
                  </a:extLst>
                </a:gridCol>
              </a:tblGrid>
              <a:tr h="60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 INGRESSADOS</a:t>
                      </a:r>
                      <a:r>
                        <a:rPr lang="pt-BR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PARTIR DE 2016: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AÇÃO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RESPONSÁVEL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7290666"/>
                  </a:ext>
                </a:extLst>
              </a:tr>
              <a:tr h="1192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Cadastramento dos Novos Discípulos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Fica definido como regra o envio automático do Cadastro de cada novo discípulo ingressado na FDJ em todas as regionais a partir deste ano de 2016.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Cada Coordenador de FDJ das regionais ficarão responsável pelo envio dos cadastros a Coordenação de FDJ – Aliança.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197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61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Aproximação EAE-FDJ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Objetivo: aproximação entre os coordenadores regionais de EAE e FDJ e equipes de apoio para amparo mútuo quanto ao cumprimento dos objetivos da EAE e da FDJ. </a:t>
            </a:r>
          </a:p>
          <a:p>
            <a:r>
              <a:rPr lang="pt-BR" dirty="0" smtClean="0"/>
              <a:t>Período: 2016</a:t>
            </a:r>
          </a:p>
          <a:p>
            <a:r>
              <a:rPr lang="pt-BR" dirty="0" smtClean="0"/>
              <a:t>Organizadores dessa atividade: SP Norte, SP Oeste, Litoral Centro, Sorocaba, Araraquara, Campinas</a:t>
            </a:r>
          </a:p>
          <a:p>
            <a:pPr lvl="1"/>
            <a:r>
              <a:rPr lang="pt-BR" dirty="0" smtClean="0"/>
              <a:t>Interação entre as equipes</a:t>
            </a:r>
          </a:p>
          <a:p>
            <a:pPr lvl="1"/>
            <a:r>
              <a:rPr lang="pt-BR" dirty="0" smtClean="0"/>
              <a:t>Compromisso do discípulo de apoiar as </a:t>
            </a:r>
            <a:r>
              <a:rPr lang="pt-BR" dirty="0" err="1" smtClean="0"/>
              <a:t>EAEs</a:t>
            </a:r>
            <a:endParaRPr lang="pt-BR" dirty="0" smtClean="0"/>
          </a:p>
          <a:p>
            <a:pPr lvl="1"/>
            <a:r>
              <a:rPr lang="pt-BR" dirty="0" smtClean="0"/>
              <a:t>Ampliar ambiente da Fraternidade dentro das Escolas</a:t>
            </a:r>
          </a:p>
          <a:p>
            <a:pPr lvl="1"/>
            <a:r>
              <a:rPr lang="pt-BR" dirty="0" smtClean="0"/>
              <a:t>Apoiar atividades da EAE</a:t>
            </a:r>
          </a:p>
          <a:p>
            <a:pPr lvl="1"/>
            <a:r>
              <a:rPr lang="pt-BR" dirty="0" smtClean="0"/>
              <a:t>A FDJ depende da Escola assim como a Escola depende da FDJ</a:t>
            </a:r>
          </a:p>
          <a:p>
            <a:pPr lvl="1"/>
            <a:r>
              <a:rPr lang="pt-BR" dirty="0" smtClean="0"/>
              <a:t>Discípulos mais conscientes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314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926706"/>
              </p:ext>
            </p:extLst>
          </p:nvPr>
        </p:nvGraphicFramePr>
        <p:xfrm>
          <a:off x="1770744" y="154577"/>
          <a:ext cx="9946638" cy="3175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546">
                  <a:extLst>
                    <a:ext uri="{9D8B030D-6E8A-4147-A177-3AD203B41FA5}">
                      <a16:colId xmlns:a16="http://schemas.microsoft.com/office/drawing/2014/main" val="1274600728"/>
                    </a:ext>
                  </a:extLst>
                </a:gridCol>
                <a:gridCol w="3315546">
                  <a:extLst>
                    <a:ext uri="{9D8B030D-6E8A-4147-A177-3AD203B41FA5}">
                      <a16:colId xmlns:a16="http://schemas.microsoft.com/office/drawing/2014/main" val="547853873"/>
                    </a:ext>
                  </a:extLst>
                </a:gridCol>
                <a:gridCol w="3315546">
                  <a:extLst>
                    <a:ext uri="{9D8B030D-6E8A-4147-A177-3AD203B41FA5}">
                      <a16:colId xmlns:a16="http://schemas.microsoft.com/office/drawing/2014/main" val="2335496191"/>
                    </a:ext>
                  </a:extLst>
                </a:gridCol>
              </a:tblGrid>
              <a:tr h="459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FOCO: PROGRAMA DE AULAS DA EAE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REGIONAL RESPONSÁVEL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7481971"/>
                  </a:ext>
                </a:extLst>
              </a:tr>
              <a:tr h="905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Sugerir a inclusão de uma coluna no Programa de Aulas da EAE com assuntos sobre a FDJ em determinadas aulas, desde o início da turma.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Levar ao conhecimento dos alunos desde o início da turma: conceito, conhecimento e ligação com as Fraternidades do Espaço preparando assim melhor o aluno para a próxima etapa pós EAE. 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Regional Litoral Centro, ficou responsável em montar o programa dos temas e das aulas, ficando em aberto a colaboração das demais regionais com sugestões.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735563"/>
                  </a:ext>
                </a:extLst>
              </a:tr>
              <a:tr h="679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Criação de LISTA DE REFERÊNCIA BIBLIOGRAFICA sobre a FDJ e demais Fraternidades.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 o dirigente de EAE com a lista de referência, dando a ele subsídios necessários para a aplicação dos temas propostos.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Todos os Coordenadores de FDJ poderão sugerir as fontes de literatura que conhecem sobre o assunto FDJ/Fraternidades.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26593"/>
                  </a:ext>
                </a:extLst>
              </a:tr>
              <a:tr h="11318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Sugerir a Implantação do Estudo do Guia do Discípulo a partir da aula 94 até o final da escola.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Levar o aluno ao conhecimento e entendimento do conteúdo do Guia do Discípulo através do estudo em grupo.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montagem do programa de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estudo ficará a cargo do dirigente da turma de EAE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não sendo mais somente a indicação de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entrega do Guia do Discípulo,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conforme consta hoje no programa de escola (Aula 100)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6069464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58778"/>
              </p:ext>
            </p:extLst>
          </p:nvPr>
        </p:nvGraphicFramePr>
        <p:xfrm>
          <a:off x="1770744" y="3329941"/>
          <a:ext cx="9946638" cy="3305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770">
                  <a:extLst>
                    <a:ext uri="{9D8B030D-6E8A-4147-A177-3AD203B41FA5}">
                      <a16:colId xmlns:a16="http://schemas.microsoft.com/office/drawing/2014/main" val="2359091833"/>
                    </a:ext>
                  </a:extLst>
                </a:gridCol>
                <a:gridCol w="3307322">
                  <a:extLst>
                    <a:ext uri="{9D8B030D-6E8A-4147-A177-3AD203B41FA5}">
                      <a16:colId xmlns:a16="http://schemas.microsoft.com/office/drawing/2014/main" val="2745257203"/>
                    </a:ext>
                  </a:extLst>
                </a:gridCol>
                <a:gridCol w="3315546">
                  <a:extLst>
                    <a:ext uri="{9D8B030D-6E8A-4147-A177-3AD203B41FA5}">
                      <a16:colId xmlns:a16="http://schemas.microsoft.com/office/drawing/2014/main" val="57105837"/>
                    </a:ext>
                  </a:extLst>
                </a:gridCol>
              </a:tblGrid>
              <a:tr h="477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FOCO: DIRIGENTE DE ESCOLA DE EAE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RESPONSÁVEL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4366608"/>
                  </a:ext>
                </a:extLst>
              </a:tr>
              <a:tr h="1178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Sugerir que nos Cursos de Formação de Dirigentes de EAE em todas as Regionais, a aula referente a FDJ seja aplicada pelo Coordenador de FDJ da respectiva regional. Caso o programa do curso não tenha esta aula, que seja implantada.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 maior ênfase a necessidade de aproximação da FDJ com as EAE, pois ambas se interligam e devem caminhar juntas.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aplicação da aula ficará a cargo do Coordenador de FDJ da Regional.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2088700"/>
                  </a:ext>
                </a:extLst>
              </a:tr>
              <a:tr h="16497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Sugerir Encontros da Coordenação de FDJ com os Dirigentes de EAE.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Aproximar e dar maior apoio aos Dirigentes de EAE quanto aos assuntos da FDJ: (Importância de abordar os assuntos sobre as Fraternidades junto aos alunos das </a:t>
                      </a:r>
                      <a:r>
                        <a:rPr lang="pt-B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EAE’s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Orientação quanto ao Processo de Ingresso na FDJ, sua importância, seu sentimento, os exames espirituais e demais assuntos pertinentes.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Encontro ficará a cargo do Coordenador de FDJ e de EAE da regional.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513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952857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868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Cacho</vt:lpstr>
      <vt:lpstr>Equipe de  Coordenação FDJ</vt:lpstr>
      <vt:lpstr>Cadastro de Discípulos</vt:lpstr>
      <vt:lpstr>Apresentação do PowerPoint</vt:lpstr>
      <vt:lpstr>Aproximação EAE-FDJ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Equipe de  Coordenação FDJ</dc:title>
  <dc:creator>Barbara Denis</dc:creator>
  <cp:lastModifiedBy>Barbara Denis</cp:lastModifiedBy>
  <cp:revision>10</cp:revision>
  <dcterms:created xsi:type="dcterms:W3CDTF">2015-12-05T20:18:34Z</dcterms:created>
  <dcterms:modified xsi:type="dcterms:W3CDTF">2016-03-19T12:15:14Z</dcterms:modified>
</cp:coreProperties>
</file>