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56" r:id="rId2"/>
  </p:sldMasterIdLst>
  <p:notesMasterIdLst>
    <p:notesMasterId r:id="rId56"/>
  </p:notesMasterIdLst>
  <p:sldIdLst>
    <p:sldId id="256" r:id="rId3"/>
    <p:sldId id="260" r:id="rId4"/>
    <p:sldId id="311" r:id="rId5"/>
    <p:sldId id="332" r:id="rId6"/>
    <p:sldId id="364" r:id="rId7"/>
    <p:sldId id="312" r:id="rId8"/>
    <p:sldId id="313" r:id="rId9"/>
    <p:sldId id="314" r:id="rId10"/>
    <p:sldId id="272" r:id="rId11"/>
    <p:sldId id="273" r:id="rId12"/>
    <p:sldId id="315" r:id="rId13"/>
    <p:sldId id="316" r:id="rId14"/>
    <p:sldId id="274" r:id="rId15"/>
    <p:sldId id="317" r:id="rId16"/>
    <p:sldId id="318" r:id="rId17"/>
    <p:sldId id="319" r:id="rId18"/>
    <p:sldId id="320" r:id="rId19"/>
    <p:sldId id="321" r:id="rId20"/>
    <p:sldId id="322" r:id="rId21"/>
    <p:sldId id="324" r:id="rId22"/>
    <p:sldId id="306" r:id="rId23"/>
    <p:sldId id="325" r:id="rId24"/>
    <p:sldId id="326" r:id="rId25"/>
    <p:sldId id="329" r:id="rId26"/>
    <p:sldId id="330" r:id="rId27"/>
    <p:sldId id="331" r:id="rId28"/>
    <p:sldId id="363" r:id="rId29"/>
    <p:sldId id="333" r:id="rId30"/>
    <p:sldId id="334" r:id="rId31"/>
    <p:sldId id="335" r:id="rId32"/>
    <p:sldId id="336" r:id="rId33"/>
    <p:sldId id="337" r:id="rId34"/>
    <p:sldId id="338" r:id="rId35"/>
    <p:sldId id="339" r:id="rId36"/>
    <p:sldId id="340" r:id="rId37"/>
    <p:sldId id="341" r:id="rId38"/>
    <p:sldId id="342" r:id="rId39"/>
    <p:sldId id="343" r:id="rId40"/>
    <p:sldId id="344" r:id="rId41"/>
    <p:sldId id="345" r:id="rId42"/>
    <p:sldId id="346" r:id="rId43"/>
    <p:sldId id="347" r:id="rId44"/>
    <p:sldId id="348" r:id="rId45"/>
    <p:sldId id="349" r:id="rId46"/>
    <p:sldId id="350" r:id="rId47"/>
    <p:sldId id="351" r:id="rId48"/>
    <p:sldId id="352" r:id="rId49"/>
    <p:sldId id="353" r:id="rId50"/>
    <p:sldId id="354" r:id="rId51"/>
    <p:sldId id="358" r:id="rId52"/>
    <p:sldId id="361" r:id="rId53"/>
    <p:sldId id="362" r:id="rId54"/>
    <p:sldId id="310" r:id="rId5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4292" userDrawn="1">
          <p15:clr>
            <a:srgbClr val="A4A3A4"/>
          </p15:clr>
        </p15:guide>
        <p15:guide id="4" orient="horz" pos="215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99"/>
    <a:srgbClr val="2C7B12"/>
    <a:srgbClr val="C00000"/>
    <a:srgbClr val="7030A0"/>
    <a:srgbClr val="FFC000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86" autoAdjust="0"/>
    <p:restoredTop sz="94719" autoAdjust="0"/>
  </p:normalViewPr>
  <p:slideViewPr>
    <p:cSldViewPr snapToGrid="0" showGuides="1">
      <p:cViewPr varScale="1">
        <p:scale>
          <a:sx n="110" d="100"/>
          <a:sy n="110" d="100"/>
        </p:scale>
        <p:origin x="870" y="114"/>
      </p:cViewPr>
      <p:guideLst>
        <p:guide orient="horz" pos="2160"/>
        <p:guide pos="3840"/>
        <p:guide orient="horz" pos="4292"/>
        <p:guide orient="horz" pos="2150"/>
      </p:guideLst>
    </p:cSldViewPr>
  </p:slideViewPr>
  <p:outlineViewPr>
    <p:cViewPr>
      <p:scale>
        <a:sx n="33" d="100"/>
        <a:sy n="33" d="100"/>
      </p:scale>
      <p:origin x="0" y="-603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commentAuthors" Target="commentAuthor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F296DA-429B-45E7-9880-1365D8C8F716}" type="datetimeFigureOut">
              <a:rPr lang="pt-BR" smtClean="0"/>
              <a:pPr/>
              <a:t>03/07/2017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C6C09-4A68-40A5-B1B5-39A02F9258E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2366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47688" y="873125"/>
            <a:ext cx="5762625" cy="3241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829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46BF5A0-8B52-4919-AF2C-B898CC174DB4}" type="slidenum">
              <a:rPr lang="pt-BR" smtClean="0">
                <a:latin typeface="Arial" charset="0"/>
              </a:rPr>
              <a:pPr>
                <a:defRPr/>
              </a:pPr>
              <a:t>4</a:t>
            </a:fld>
            <a:endParaRPr lang="pt-B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9562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47688" y="873125"/>
            <a:ext cx="5762625" cy="3241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829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46BF5A0-8B52-4919-AF2C-B898CC174DB4}" type="slidenum">
              <a:rPr lang="pt-BR" smtClean="0">
                <a:latin typeface="Arial" charset="0"/>
              </a:rPr>
              <a:pPr>
                <a:defRPr/>
              </a:pPr>
              <a:t>32</a:t>
            </a:fld>
            <a:endParaRPr lang="pt-B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909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47688" y="873125"/>
            <a:ext cx="5762625" cy="3241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829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46BF5A0-8B52-4919-AF2C-B898CC174DB4}" type="slidenum">
              <a:rPr lang="pt-BR" smtClean="0">
                <a:latin typeface="Arial" charset="0"/>
              </a:rPr>
              <a:pPr>
                <a:defRPr/>
              </a:pPr>
              <a:t>33</a:t>
            </a:fld>
            <a:endParaRPr lang="pt-B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4352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47688" y="873125"/>
            <a:ext cx="5762625" cy="3241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829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46BF5A0-8B52-4919-AF2C-B898CC174DB4}" type="slidenum">
              <a:rPr lang="pt-BR" smtClean="0">
                <a:latin typeface="Arial" charset="0"/>
              </a:rPr>
              <a:pPr>
                <a:defRPr/>
              </a:pPr>
              <a:t>34</a:t>
            </a:fld>
            <a:endParaRPr lang="pt-B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146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47688" y="873125"/>
            <a:ext cx="5762625" cy="3241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829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46BF5A0-8B52-4919-AF2C-B898CC174DB4}" type="slidenum">
              <a:rPr lang="pt-BR" smtClean="0">
                <a:latin typeface="Arial" charset="0"/>
              </a:rPr>
              <a:pPr>
                <a:defRPr/>
              </a:pPr>
              <a:t>35</a:t>
            </a:fld>
            <a:endParaRPr lang="pt-B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3849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47688" y="873125"/>
            <a:ext cx="5762625" cy="3241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829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46BF5A0-8B52-4919-AF2C-B898CC174DB4}" type="slidenum">
              <a:rPr lang="pt-BR" smtClean="0">
                <a:latin typeface="Arial" charset="0"/>
              </a:rPr>
              <a:pPr>
                <a:defRPr/>
              </a:pPr>
              <a:t>36</a:t>
            </a:fld>
            <a:endParaRPr lang="pt-B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2183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47688" y="873125"/>
            <a:ext cx="5762625" cy="3241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829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46BF5A0-8B52-4919-AF2C-B898CC174DB4}" type="slidenum">
              <a:rPr lang="pt-BR" smtClean="0">
                <a:latin typeface="Arial" charset="0"/>
              </a:rPr>
              <a:pPr>
                <a:defRPr/>
              </a:pPr>
              <a:t>38</a:t>
            </a:fld>
            <a:endParaRPr lang="pt-B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7601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47688" y="873125"/>
            <a:ext cx="5762625" cy="3241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829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46BF5A0-8B52-4919-AF2C-B898CC174DB4}" type="slidenum">
              <a:rPr lang="pt-BR" smtClean="0">
                <a:latin typeface="Arial" charset="0"/>
              </a:rPr>
              <a:pPr>
                <a:defRPr/>
              </a:pPr>
              <a:t>39</a:t>
            </a:fld>
            <a:endParaRPr lang="pt-B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8435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47688" y="873125"/>
            <a:ext cx="5762625" cy="3241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829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46BF5A0-8B52-4919-AF2C-B898CC174DB4}" type="slidenum">
              <a:rPr lang="pt-BR" smtClean="0">
                <a:latin typeface="Arial" charset="0"/>
              </a:rPr>
              <a:pPr>
                <a:defRPr/>
              </a:pPr>
              <a:t>40</a:t>
            </a:fld>
            <a:endParaRPr lang="pt-B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0481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47688" y="873125"/>
            <a:ext cx="5762625" cy="3241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829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46BF5A0-8B52-4919-AF2C-B898CC174DB4}" type="slidenum">
              <a:rPr lang="pt-BR" smtClean="0">
                <a:latin typeface="Arial" charset="0"/>
              </a:rPr>
              <a:pPr>
                <a:defRPr/>
              </a:pPr>
              <a:t>41</a:t>
            </a:fld>
            <a:endParaRPr lang="pt-B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4349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47688" y="873125"/>
            <a:ext cx="5762625" cy="3241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829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46BF5A0-8B52-4919-AF2C-B898CC174DB4}" type="slidenum">
              <a:rPr lang="pt-BR" smtClean="0">
                <a:latin typeface="Arial" charset="0"/>
              </a:rPr>
              <a:pPr>
                <a:defRPr/>
              </a:pPr>
              <a:t>43</a:t>
            </a:fld>
            <a:endParaRPr lang="pt-B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774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47688" y="873125"/>
            <a:ext cx="5762625" cy="3241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829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46BF5A0-8B52-4919-AF2C-B898CC174DB4}" type="slidenum">
              <a:rPr lang="pt-BR" smtClean="0">
                <a:latin typeface="Arial" charset="0"/>
              </a:rPr>
              <a:pPr>
                <a:defRPr/>
              </a:pPr>
              <a:t>5</a:t>
            </a:fld>
            <a:endParaRPr lang="pt-B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5432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47688" y="873125"/>
            <a:ext cx="5762625" cy="3241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829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46BF5A0-8B52-4919-AF2C-B898CC174DB4}" type="slidenum">
              <a:rPr lang="pt-BR" smtClean="0">
                <a:latin typeface="Arial" charset="0"/>
              </a:rPr>
              <a:pPr>
                <a:defRPr/>
              </a:pPr>
              <a:t>44</a:t>
            </a:fld>
            <a:endParaRPr lang="pt-B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5341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47688" y="873125"/>
            <a:ext cx="5762625" cy="3241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829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46BF5A0-8B52-4919-AF2C-B898CC174DB4}" type="slidenum">
              <a:rPr lang="pt-BR" smtClean="0">
                <a:latin typeface="Arial" charset="0"/>
              </a:rPr>
              <a:pPr>
                <a:defRPr/>
              </a:pPr>
              <a:t>45</a:t>
            </a:fld>
            <a:endParaRPr lang="pt-B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1031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47688" y="873125"/>
            <a:ext cx="5762625" cy="3241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829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46BF5A0-8B52-4919-AF2C-B898CC174DB4}" type="slidenum">
              <a:rPr lang="pt-BR" smtClean="0">
                <a:latin typeface="Arial" charset="0"/>
              </a:rPr>
              <a:pPr>
                <a:defRPr/>
              </a:pPr>
              <a:t>46</a:t>
            </a:fld>
            <a:endParaRPr lang="pt-B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2430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47688" y="873125"/>
            <a:ext cx="5762625" cy="3241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829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46BF5A0-8B52-4919-AF2C-B898CC174DB4}" type="slidenum">
              <a:rPr lang="pt-BR" smtClean="0">
                <a:latin typeface="Arial" charset="0"/>
              </a:rPr>
              <a:pPr>
                <a:defRPr/>
              </a:pPr>
              <a:t>47</a:t>
            </a:fld>
            <a:endParaRPr lang="pt-B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3380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47688" y="873125"/>
            <a:ext cx="5762625" cy="3241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829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46BF5A0-8B52-4919-AF2C-B898CC174DB4}" type="slidenum">
              <a:rPr lang="pt-BR" smtClean="0">
                <a:latin typeface="Arial" charset="0"/>
              </a:rPr>
              <a:pPr>
                <a:defRPr/>
              </a:pPr>
              <a:t>48</a:t>
            </a:fld>
            <a:endParaRPr lang="pt-B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7499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47688" y="873125"/>
            <a:ext cx="5762625" cy="3241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829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46BF5A0-8B52-4919-AF2C-B898CC174DB4}" type="slidenum">
              <a:rPr lang="pt-BR" smtClean="0">
                <a:latin typeface="Arial" charset="0"/>
              </a:rPr>
              <a:pPr>
                <a:defRPr/>
              </a:pPr>
              <a:t>49</a:t>
            </a:fld>
            <a:endParaRPr lang="pt-B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0654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47688" y="873125"/>
            <a:ext cx="5762625" cy="3241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829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46BF5A0-8B52-4919-AF2C-B898CC174DB4}" type="slidenum">
              <a:rPr lang="pt-BR" smtClean="0">
                <a:latin typeface="Arial" charset="0"/>
              </a:rPr>
              <a:pPr>
                <a:defRPr/>
              </a:pPr>
              <a:t>50</a:t>
            </a:fld>
            <a:endParaRPr lang="pt-B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9840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47688" y="873125"/>
            <a:ext cx="5762625" cy="3241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829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46BF5A0-8B52-4919-AF2C-B898CC174DB4}" type="slidenum">
              <a:rPr lang="pt-BR" smtClean="0">
                <a:latin typeface="Arial" charset="0"/>
              </a:rPr>
              <a:pPr>
                <a:defRPr/>
              </a:pPr>
              <a:t>51</a:t>
            </a:fld>
            <a:endParaRPr lang="pt-B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2085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47688" y="873125"/>
            <a:ext cx="5762625" cy="3241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829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46BF5A0-8B52-4919-AF2C-B898CC174DB4}" type="slidenum">
              <a:rPr lang="pt-BR" smtClean="0">
                <a:latin typeface="Arial" charset="0"/>
              </a:rPr>
              <a:pPr>
                <a:defRPr/>
              </a:pPr>
              <a:t>52</a:t>
            </a:fld>
            <a:endParaRPr lang="pt-B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712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47688" y="873125"/>
            <a:ext cx="5762625" cy="3241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829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46BF5A0-8B52-4919-AF2C-B898CC174DB4}" type="slidenum">
              <a:rPr lang="pt-BR" smtClean="0">
                <a:latin typeface="Arial" charset="0"/>
              </a:rPr>
              <a:pPr>
                <a:defRPr/>
              </a:pPr>
              <a:t>24</a:t>
            </a:fld>
            <a:endParaRPr lang="pt-B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038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47688" y="873125"/>
            <a:ext cx="5762625" cy="3241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829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46BF5A0-8B52-4919-AF2C-B898CC174DB4}" type="slidenum">
              <a:rPr lang="pt-BR" smtClean="0">
                <a:latin typeface="Arial" charset="0"/>
              </a:rPr>
              <a:pPr>
                <a:defRPr/>
              </a:pPr>
              <a:t>26</a:t>
            </a:fld>
            <a:endParaRPr lang="pt-B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404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47688" y="873125"/>
            <a:ext cx="5762625" cy="3241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829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46BF5A0-8B52-4919-AF2C-B898CC174DB4}" type="slidenum">
              <a:rPr lang="pt-BR" smtClean="0">
                <a:latin typeface="Arial" charset="0"/>
              </a:rPr>
              <a:pPr>
                <a:defRPr/>
              </a:pPr>
              <a:t>27</a:t>
            </a:fld>
            <a:endParaRPr lang="pt-B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748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47688" y="873125"/>
            <a:ext cx="5762625" cy="3241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829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46BF5A0-8B52-4919-AF2C-B898CC174DB4}" type="slidenum">
              <a:rPr lang="pt-BR" smtClean="0">
                <a:latin typeface="Arial" charset="0"/>
              </a:rPr>
              <a:pPr>
                <a:defRPr/>
              </a:pPr>
              <a:t>28</a:t>
            </a:fld>
            <a:endParaRPr lang="pt-B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101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47688" y="873125"/>
            <a:ext cx="5762625" cy="3241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829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46BF5A0-8B52-4919-AF2C-B898CC174DB4}" type="slidenum">
              <a:rPr lang="pt-BR" smtClean="0">
                <a:latin typeface="Arial" charset="0"/>
              </a:rPr>
              <a:pPr>
                <a:defRPr/>
              </a:pPr>
              <a:t>29</a:t>
            </a:fld>
            <a:endParaRPr lang="pt-B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776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47688" y="873125"/>
            <a:ext cx="5762625" cy="3241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829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46BF5A0-8B52-4919-AF2C-B898CC174DB4}" type="slidenum">
              <a:rPr lang="pt-BR" smtClean="0">
                <a:latin typeface="Arial" charset="0"/>
              </a:rPr>
              <a:pPr>
                <a:defRPr/>
              </a:pPr>
              <a:t>30</a:t>
            </a:fld>
            <a:endParaRPr lang="pt-B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022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47688" y="873125"/>
            <a:ext cx="5762625" cy="3241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829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46BF5A0-8B52-4919-AF2C-B898CC174DB4}" type="slidenum">
              <a:rPr lang="pt-BR" smtClean="0">
                <a:latin typeface="Arial" charset="0"/>
              </a:rPr>
              <a:pPr>
                <a:defRPr/>
              </a:pPr>
              <a:t>31</a:t>
            </a:fld>
            <a:endParaRPr lang="pt-B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131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239669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Junho/2002, rev2/Julho/2002</a:t>
            </a:r>
          </a:p>
        </p:txBody>
      </p:sp>
      <p:sp>
        <p:nvSpPr>
          <p:cNvPr id="5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Centro Espírita Fraternidade do Ipiranga – Maio 2012  </a:t>
            </a:r>
          </a:p>
        </p:txBody>
      </p:sp>
      <p:sp>
        <p:nvSpPr>
          <p:cNvPr id="6" name="Espaço Reservado para Número de Slide 26"/>
          <p:cNvSpPr>
            <a:spLocks noGrp="1"/>
          </p:cNvSpPr>
          <p:nvPr>
            <p:ph type="sldNum" sz="quarter" idx="12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E606CFC9-4107-412E-886C-66CF55ADABF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67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4654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00100" y="536575"/>
            <a:ext cx="5848350" cy="1325563"/>
          </a:xfrm>
          <a:prstGeom prst="rect">
            <a:avLst/>
          </a:prstGeom>
        </p:spPr>
        <p:txBody>
          <a:bodyPr/>
          <a:lstStyle>
            <a:lvl1pPr>
              <a:defRPr sz="3600" b="0">
                <a:solidFill>
                  <a:srgbClr val="2C7B1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44059071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.xml"/><Relationship Id="rId7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10" Type="http://schemas.openxmlformats.org/officeDocument/2006/relationships/image" Target="../media/image5.png"/><Relationship Id="rId4" Type="http://schemas.openxmlformats.org/officeDocument/2006/relationships/tags" Target="../tags/tag2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41" t="8839" r="5504" b="9879"/>
          <a:stretch/>
        </p:blipFill>
        <p:spPr>
          <a:xfrm>
            <a:off x="0" y="-38100"/>
            <a:ext cx="12211050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16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0" r:id="rId3"/>
  </p:sldLayoutIdLst>
  <p:transition spd="slow"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07"/>
          <p:cNvPicPr>
            <a:picLocks/>
          </p:cNvPicPr>
          <p:nvPr userDrawn="1">
            <p:custDataLst>
              <p:tags r:id="rId3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06"/>
          <p:cNvPicPr>
            <a:picLocks/>
          </p:cNvPicPr>
          <p:nvPr userDrawn="1">
            <p:custDataLst>
              <p:tags r:id="rId4"/>
            </p:custDataLst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00" y="0"/>
            <a:ext cx="11874500" cy="6858000"/>
          </a:xfrm>
          <a:prstGeom prst="rect">
            <a:avLst/>
          </a:prstGeom>
        </p:spPr>
      </p:pic>
      <p:pic>
        <p:nvPicPr>
          <p:cNvPr id="9" name="05"/>
          <p:cNvPicPr>
            <a:picLocks/>
          </p:cNvPicPr>
          <p:nvPr userDrawn="1">
            <p:custDataLst>
              <p:tags r:id="rId5"/>
            </p:custDataLst>
          </p:nvPr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06" b="23841"/>
          <a:stretch/>
        </p:blipFill>
        <p:spPr>
          <a:xfrm>
            <a:off x="-24064" y="4881965"/>
            <a:ext cx="3463089" cy="1976035"/>
          </a:xfrm>
          <a:prstGeom prst="rect">
            <a:avLst/>
          </a:prstGeom>
        </p:spPr>
      </p:pic>
      <p:pic>
        <p:nvPicPr>
          <p:cNvPr id="10" name="04"/>
          <p:cNvPicPr>
            <a:picLocks/>
          </p:cNvPicPr>
          <p:nvPr userDrawn="1">
            <p:custDataLst>
              <p:tags r:id="rId6"/>
            </p:custDataLst>
          </p:nvPr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57" r="7761"/>
          <a:stretch/>
        </p:blipFill>
        <p:spPr>
          <a:xfrm>
            <a:off x="8521700" y="-24064"/>
            <a:ext cx="3678321" cy="178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6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tags" Target="../tags/tag7.xml"/><Relationship Id="rId7" Type="http://schemas.openxmlformats.org/officeDocument/2006/relationships/image" Target="../media/image2.png"/><Relationship Id="rId12" Type="http://schemas.openxmlformats.org/officeDocument/2006/relationships/image" Target="../media/image9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1.xml"/><Relationship Id="rId11" Type="http://schemas.microsoft.com/office/2007/relationships/hdphoto" Target="../media/hdphoto1.wdp"/><Relationship Id="rId5" Type="http://schemas.openxmlformats.org/officeDocument/2006/relationships/tags" Target="../tags/tag9.xml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tags" Target="../tags/tag8.xml"/><Relationship Id="rId9" Type="http://schemas.openxmlformats.org/officeDocument/2006/relationships/image" Target="../media/image7.png"/><Relationship Id="rId1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36.xml"/><Relationship Id="rId7" Type="http://schemas.openxmlformats.org/officeDocument/2006/relationships/image" Target="../media/image3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2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2.png"/><Relationship Id="rId4" Type="http://schemas.openxmlformats.org/officeDocument/2006/relationships/tags" Target="../tags/tag37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40.xml"/><Relationship Id="rId7" Type="http://schemas.openxmlformats.org/officeDocument/2006/relationships/image" Target="../media/image3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2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2.png"/><Relationship Id="rId4" Type="http://schemas.openxmlformats.org/officeDocument/2006/relationships/tags" Target="../tags/tag41.xml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44.xml"/><Relationship Id="rId7" Type="http://schemas.openxmlformats.org/officeDocument/2006/relationships/image" Target="../media/image3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2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2.png"/><Relationship Id="rId4" Type="http://schemas.openxmlformats.org/officeDocument/2006/relationships/tags" Target="../tags/tag45.xml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48.xml"/><Relationship Id="rId7" Type="http://schemas.openxmlformats.org/officeDocument/2006/relationships/image" Target="../media/image3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2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2.png"/><Relationship Id="rId4" Type="http://schemas.openxmlformats.org/officeDocument/2006/relationships/tags" Target="../tags/tag49.xml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52.xml"/><Relationship Id="rId7" Type="http://schemas.openxmlformats.org/officeDocument/2006/relationships/image" Target="../media/image3.png"/><Relationship Id="rId12" Type="http://schemas.openxmlformats.org/officeDocument/2006/relationships/image" Target="../media/image16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2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2.png"/><Relationship Id="rId4" Type="http://schemas.openxmlformats.org/officeDocument/2006/relationships/tags" Target="../tags/tag53.xml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56.xml"/><Relationship Id="rId7" Type="http://schemas.openxmlformats.org/officeDocument/2006/relationships/image" Target="../media/image3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2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2.png"/><Relationship Id="rId4" Type="http://schemas.openxmlformats.org/officeDocument/2006/relationships/tags" Target="../tags/tag57.xml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60.xml"/><Relationship Id="rId7" Type="http://schemas.openxmlformats.org/officeDocument/2006/relationships/image" Target="../media/image3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2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2.png"/><Relationship Id="rId4" Type="http://schemas.openxmlformats.org/officeDocument/2006/relationships/tags" Target="../tags/tag61.xml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64.xml"/><Relationship Id="rId7" Type="http://schemas.openxmlformats.org/officeDocument/2006/relationships/image" Target="../media/image3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2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2.png"/><Relationship Id="rId4" Type="http://schemas.openxmlformats.org/officeDocument/2006/relationships/tags" Target="../tags/tag65.xml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68.xml"/><Relationship Id="rId7" Type="http://schemas.openxmlformats.org/officeDocument/2006/relationships/image" Target="../media/image3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2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2.png"/><Relationship Id="rId4" Type="http://schemas.openxmlformats.org/officeDocument/2006/relationships/tags" Target="../tags/tag69.xml"/><Relationship Id="rId9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72.xml"/><Relationship Id="rId7" Type="http://schemas.openxmlformats.org/officeDocument/2006/relationships/image" Target="../media/image3.pn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2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2.png"/><Relationship Id="rId4" Type="http://schemas.openxmlformats.org/officeDocument/2006/relationships/tags" Target="../tags/tag73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2.xml"/><Relationship Id="rId7" Type="http://schemas.openxmlformats.org/officeDocument/2006/relationships/image" Target="../media/image3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2.png"/><Relationship Id="rId4" Type="http://schemas.openxmlformats.org/officeDocument/2006/relationships/tags" Target="../tags/tag13.xm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76.xml"/><Relationship Id="rId7" Type="http://schemas.openxmlformats.org/officeDocument/2006/relationships/image" Target="../media/image3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2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2.png"/><Relationship Id="rId4" Type="http://schemas.openxmlformats.org/officeDocument/2006/relationships/tags" Target="../tags/tag77.xml"/><Relationship Id="rId9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80.xml"/><Relationship Id="rId7" Type="http://schemas.openxmlformats.org/officeDocument/2006/relationships/image" Target="../media/image3.png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image" Target="../media/image2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2.png"/><Relationship Id="rId4" Type="http://schemas.openxmlformats.org/officeDocument/2006/relationships/tags" Target="../tags/tag81.xml"/><Relationship Id="rId9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84.xml"/><Relationship Id="rId7" Type="http://schemas.openxmlformats.org/officeDocument/2006/relationships/image" Target="../media/image3.pn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image" Target="../media/image2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2.png"/><Relationship Id="rId4" Type="http://schemas.openxmlformats.org/officeDocument/2006/relationships/tags" Target="../tags/tag85.xml"/><Relationship Id="rId9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88.xml"/><Relationship Id="rId7" Type="http://schemas.openxmlformats.org/officeDocument/2006/relationships/image" Target="../media/image3.png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image" Target="../media/image2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2.png"/><Relationship Id="rId4" Type="http://schemas.openxmlformats.org/officeDocument/2006/relationships/tags" Target="../tags/tag89.xml"/><Relationship Id="rId9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6.xml"/><Relationship Id="rId7" Type="http://schemas.openxmlformats.org/officeDocument/2006/relationships/image" Target="../media/image3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2.png"/><Relationship Id="rId4" Type="http://schemas.openxmlformats.org/officeDocument/2006/relationships/tags" Target="../tags/tag17.xml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92.xml"/><Relationship Id="rId7" Type="http://schemas.openxmlformats.org/officeDocument/2006/relationships/image" Target="../media/image33.jpeg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6.png"/><Relationship Id="rId4" Type="http://schemas.openxmlformats.org/officeDocument/2006/relationships/tags" Target="../tags/tag93.xml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20.xml"/><Relationship Id="rId7" Type="http://schemas.openxmlformats.org/officeDocument/2006/relationships/image" Target="../media/image3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2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2.png"/><Relationship Id="rId4" Type="http://schemas.openxmlformats.org/officeDocument/2006/relationships/tags" Target="../tags/tag21.xm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24.xml"/><Relationship Id="rId7" Type="http://schemas.openxmlformats.org/officeDocument/2006/relationships/image" Target="../media/image3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2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2.png"/><Relationship Id="rId4" Type="http://schemas.openxmlformats.org/officeDocument/2006/relationships/tags" Target="../tags/tag25.xm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28.xml"/><Relationship Id="rId7" Type="http://schemas.openxmlformats.org/officeDocument/2006/relationships/image" Target="../media/image3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2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2.png"/><Relationship Id="rId4" Type="http://schemas.openxmlformats.org/officeDocument/2006/relationships/tags" Target="../tags/tag29.xml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32.xml"/><Relationship Id="rId7" Type="http://schemas.openxmlformats.org/officeDocument/2006/relationships/image" Target="../media/image3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2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2.png"/><Relationship Id="rId4" Type="http://schemas.openxmlformats.org/officeDocument/2006/relationships/tags" Target="../tags/tag33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07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66" y="0"/>
            <a:ext cx="12192000" cy="6858000"/>
          </a:xfrm>
          <a:prstGeom prst="rect">
            <a:avLst/>
          </a:prstGeom>
        </p:spPr>
      </p:pic>
      <p:pic>
        <p:nvPicPr>
          <p:cNvPr id="4" name="11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8" cstate="email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66" y="-14875"/>
            <a:ext cx="12192000" cy="6872875"/>
          </a:xfrm>
          <a:prstGeom prst="rect">
            <a:avLst/>
          </a:prstGeom>
        </p:spPr>
      </p:pic>
      <p:pic>
        <p:nvPicPr>
          <p:cNvPr id="7" name="08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597650" cy="6756400"/>
          </a:xfrm>
          <a:prstGeom prst="rect">
            <a:avLst/>
          </a:prstGeom>
        </p:spPr>
      </p:pic>
      <p:pic>
        <p:nvPicPr>
          <p:cNvPr id="8" name="07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32650" cy="7620000"/>
          </a:xfrm>
          <a:prstGeom prst="rect">
            <a:avLst/>
          </a:prstGeom>
        </p:spPr>
      </p:pic>
      <p:pic>
        <p:nvPicPr>
          <p:cNvPr id="9" name="06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356365" y="3014122"/>
            <a:ext cx="4446613" cy="45719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7146764" y="1767007"/>
            <a:ext cx="480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APOMETRIA</a:t>
            </a:r>
            <a:endParaRPr lang="pt-BR" sz="60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7422643" y="6086402"/>
            <a:ext cx="447911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ALIANÇA ESPÍRITA EVANGÉLICA</a:t>
            </a:r>
            <a:endParaRPr lang="pt-BR" sz="2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4" descr="Resultado de imagem para calendar icon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032" y="362607"/>
            <a:ext cx="5371568" cy="55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660" y="2594793"/>
            <a:ext cx="2508311" cy="243041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aixaDeTexto 10"/>
          <p:cNvSpPr txBox="1"/>
          <p:nvPr/>
        </p:nvSpPr>
        <p:spPr>
          <a:xfrm>
            <a:off x="7059386" y="3038758"/>
            <a:ext cx="5285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CE Fraternidade do Ipiranga</a:t>
            </a:r>
            <a:endParaRPr lang="pt-BR" sz="28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97192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7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06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00" y="0"/>
            <a:ext cx="11874500" cy="6858000"/>
          </a:xfrm>
          <a:prstGeom prst="rect">
            <a:avLst/>
          </a:prstGeom>
        </p:spPr>
      </p:pic>
      <p:pic>
        <p:nvPicPr>
          <p:cNvPr id="4" name="05"/>
          <p:cNvPicPr>
            <a:picLocks/>
          </p:cNvPicPr>
          <p:nvPr>
            <p:custDataLst>
              <p:tags r:id="rId3"/>
            </p:custDataLst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06" b="23841"/>
          <a:stretch/>
        </p:blipFill>
        <p:spPr>
          <a:xfrm>
            <a:off x="-24064" y="4881965"/>
            <a:ext cx="3463089" cy="1976035"/>
          </a:xfrm>
          <a:prstGeom prst="rect">
            <a:avLst/>
          </a:prstGeom>
        </p:spPr>
      </p:pic>
      <p:pic>
        <p:nvPicPr>
          <p:cNvPr id="5" name="04"/>
          <p:cNvPicPr>
            <a:picLocks/>
          </p:cNvPicPr>
          <p:nvPr>
            <p:custDataLst>
              <p:tags r:id="rId4"/>
            </p:custDataLst>
          </p:nvPr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57" r="7761"/>
          <a:stretch/>
        </p:blipFill>
        <p:spPr>
          <a:xfrm>
            <a:off x="8521700" y="-24064"/>
            <a:ext cx="3678321" cy="1781411"/>
          </a:xfrm>
          <a:prstGeom prst="rect">
            <a:avLst/>
          </a:prstGeom>
        </p:spPr>
      </p:pic>
      <p:pic>
        <p:nvPicPr>
          <p:cNvPr id="13" name="Picture 4" descr="Resultado de imagem para calendar icon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860" y="5129058"/>
            <a:ext cx="1431737" cy="148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445" y="5739024"/>
            <a:ext cx="668565" cy="6478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060437" y="1815081"/>
            <a:ext cx="838738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BR" altLang="pt-BR" sz="24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Reencontra</a:t>
            </a:r>
            <a:r>
              <a:rPr lang="pt-BR" altLang="pt-BR" sz="28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 </a:t>
            </a:r>
            <a:r>
              <a:rPr lang="pt-BR" altLang="pt-BR" sz="28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Conrrado R. Ferrari </a:t>
            </a:r>
            <a:r>
              <a:rPr lang="pt-BR" altLang="pt-BR" sz="28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– </a:t>
            </a:r>
            <a:r>
              <a:rPr lang="pt-BR" altLang="pt-BR" sz="20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Presidente do HEPA</a:t>
            </a:r>
            <a:endParaRPr lang="pt-BR" altLang="pt-BR" sz="2000" dirty="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060437" y="556163"/>
            <a:ext cx="8152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pt-BR" sz="32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HEPA - </a:t>
            </a:r>
            <a:r>
              <a:rPr lang="pt-BR" altLang="pt-BR" sz="32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Hospital </a:t>
            </a:r>
            <a:r>
              <a:rPr lang="pt-BR" altLang="pt-BR" sz="32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Espírita de Porto </a:t>
            </a:r>
            <a:r>
              <a:rPr lang="pt-BR" altLang="pt-BR" sz="32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Alegre</a:t>
            </a:r>
            <a:endParaRPr lang="pt-BR" altLang="pt-BR" sz="3200" dirty="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060435" y="1217138"/>
            <a:ext cx="8276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BR" altLang="pt-BR" sz="28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C</a:t>
            </a:r>
            <a:r>
              <a:rPr lang="pt-BR" altLang="pt-BR" sz="28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irurgia bem sucedida</a:t>
            </a:r>
            <a:endParaRPr lang="pt-BR" altLang="pt-BR" sz="2800" dirty="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056483" y="2411975"/>
            <a:ext cx="8276896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BR" altLang="pt-BR" sz="28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VI Congresso Espírita Pan-Americano</a:t>
            </a:r>
          </a:p>
          <a:p>
            <a:r>
              <a:rPr lang="pt-BR" altLang="pt-BR" sz="2400" b="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Outubro 63 em Buenos Aires – Argentina</a:t>
            </a:r>
            <a:endParaRPr lang="pt-BR" altLang="pt-BR" sz="2400" b="0" dirty="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060434" y="3402934"/>
            <a:ext cx="88918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BR" altLang="pt-BR" sz="28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Luíz Rodriguez apresentou a tese: </a:t>
            </a:r>
            <a:r>
              <a:rPr lang="pt-BR" altLang="pt-BR" sz="3200" dirty="0" err="1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Hipnometria</a:t>
            </a:r>
            <a:endParaRPr lang="pt-BR" altLang="pt-BR" sz="32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1060435" y="4084227"/>
            <a:ext cx="88918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BR" altLang="pt-BR" sz="28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Conrrado reúne os psiquiatras e médicos</a:t>
            </a:r>
            <a:endParaRPr lang="pt-BR" altLang="pt-BR" sz="2800" dirty="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076201" y="4702043"/>
            <a:ext cx="8276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BR" altLang="pt-BR" sz="28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Luíz Rodriguez fala sobre a </a:t>
            </a:r>
            <a:r>
              <a:rPr lang="pt-BR" altLang="pt-BR" sz="2800" dirty="0" err="1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Hipnometria</a:t>
            </a:r>
            <a:endParaRPr lang="pt-BR" altLang="pt-BR" sz="28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1060568" y="5335646"/>
            <a:ext cx="827689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BR" altLang="pt-BR" sz="28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Conrrado </a:t>
            </a:r>
            <a:r>
              <a:rPr lang="pt-BR" altLang="pt-BR" sz="28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forma um grupo </a:t>
            </a:r>
            <a:r>
              <a:rPr lang="pt-BR" altLang="pt-BR" sz="28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e </a:t>
            </a:r>
            <a:r>
              <a:rPr lang="pt-BR" altLang="pt-BR" sz="28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inicia um trabalho com Hipnometria </a:t>
            </a:r>
            <a:r>
              <a:rPr lang="pt-BR" altLang="pt-BR" sz="28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no HEPA</a:t>
            </a:r>
            <a:endParaRPr lang="pt-BR" altLang="pt-BR" sz="2800" dirty="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89314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5" grpId="0"/>
      <p:bldP spid="16" grpId="0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7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06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00" y="0"/>
            <a:ext cx="11874500" cy="6858000"/>
          </a:xfrm>
          <a:prstGeom prst="rect">
            <a:avLst/>
          </a:prstGeom>
        </p:spPr>
      </p:pic>
      <p:pic>
        <p:nvPicPr>
          <p:cNvPr id="4" name="05"/>
          <p:cNvPicPr>
            <a:picLocks/>
          </p:cNvPicPr>
          <p:nvPr>
            <p:custDataLst>
              <p:tags r:id="rId3"/>
            </p:custDataLst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06" b="23841"/>
          <a:stretch/>
        </p:blipFill>
        <p:spPr>
          <a:xfrm>
            <a:off x="-24064" y="4881965"/>
            <a:ext cx="3463089" cy="1976035"/>
          </a:xfrm>
          <a:prstGeom prst="rect">
            <a:avLst/>
          </a:prstGeom>
        </p:spPr>
      </p:pic>
      <p:pic>
        <p:nvPicPr>
          <p:cNvPr id="5" name="04"/>
          <p:cNvPicPr>
            <a:picLocks/>
          </p:cNvPicPr>
          <p:nvPr>
            <p:custDataLst>
              <p:tags r:id="rId4"/>
            </p:custDataLst>
          </p:nvPr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57" r="7761"/>
          <a:stretch/>
        </p:blipFill>
        <p:spPr>
          <a:xfrm>
            <a:off x="8521700" y="-24064"/>
            <a:ext cx="3678321" cy="1781411"/>
          </a:xfrm>
          <a:prstGeom prst="rect">
            <a:avLst/>
          </a:prstGeom>
        </p:spPr>
      </p:pic>
      <p:pic>
        <p:nvPicPr>
          <p:cNvPr id="13" name="Picture 4" descr="Resultado de imagem para calendar icon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860" y="5129058"/>
            <a:ext cx="1431737" cy="148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445" y="5739024"/>
            <a:ext cx="668565" cy="6478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043959" y="3549468"/>
            <a:ext cx="8387389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BR" altLang="pt-BR" sz="36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Um trabalho conjunto: </a:t>
            </a:r>
            <a:r>
              <a:rPr lang="pt-BR" altLang="pt-BR" sz="36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Operador</a:t>
            </a:r>
            <a:r>
              <a:rPr lang="pt-BR" altLang="pt-BR" sz="36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, </a:t>
            </a:r>
            <a:r>
              <a:rPr lang="pt-BR" altLang="pt-BR" sz="36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paciente</a:t>
            </a:r>
            <a:r>
              <a:rPr lang="pt-BR" altLang="pt-BR" sz="36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 e </a:t>
            </a:r>
            <a:r>
              <a:rPr lang="pt-BR" altLang="pt-BR" sz="40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guias espirituais.</a:t>
            </a:r>
            <a:endParaRPr lang="pt-BR" altLang="pt-BR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051950" y="365812"/>
            <a:ext cx="49103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pt-BR" altLang="pt-BR" sz="54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Hipnometria ?</a:t>
            </a:r>
            <a:endParaRPr lang="pt-BR" altLang="pt-BR" sz="5400" dirty="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043959" y="1247439"/>
            <a:ext cx="878720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BR" altLang="pt-BR" sz="32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Tratamento espiritual utilizando a técnica do desdobramento do perispírito.</a:t>
            </a:r>
            <a:endParaRPr lang="pt-BR" altLang="pt-BR" sz="32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044244" y="4811352"/>
            <a:ext cx="865356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BR" altLang="pt-BR" sz="32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Tratado e reacoplado o corpo astral, o físico e o psíquico do paciente melhoravam ou se curavam.</a:t>
            </a:r>
            <a:endParaRPr lang="pt-BR" altLang="pt-BR" sz="32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043959" y="2440907"/>
            <a:ext cx="827689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BR" altLang="pt-BR" sz="32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Através de comando mental (pulsos) (mentomagnético).</a:t>
            </a:r>
            <a:endParaRPr lang="pt-BR" altLang="pt-BR" sz="3200" dirty="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48096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7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06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00" y="0"/>
            <a:ext cx="11874500" cy="6858000"/>
          </a:xfrm>
          <a:prstGeom prst="rect">
            <a:avLst/>
          </a:prstGeom>
        </p:spPr>
      </p:pic>
      <p:pic>
        <p:nvPicPr>
          <p:cNvPr id="4" name="05"/>
          <p:cNvPicPr>
            <a:picLocks/>
          </p:cNvPicPr>
          <p:nvPr>
            <p:custDataLst>
              <p:tags r:id="rId3"/>
            </p:custDataLst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06" b="23841"/>
          <a:stretch/>
        </p:blipFill>
        <p:spPr>
          <a:xfrm>
            <a:off x="-24064" y="4881965"/>
            <a:ext cx="3463089" cy="1976035"/>
          </a:xfrm>
          <a:prstGeom prst="rect">
            <a:avLst/>
          </a:prstGeom>
        </p:spPr>
      </p:pic>
      <p:pic>
        <p:nvPicPr>
          <p:cNvPr id="5" name="04"/>
          <p:cNvPicPr>
            <a:picLocks/>
          </p:cNvPicPr>
          <p:nvPr>
            <p:custDataLst>
              <p:tags r:id="rId4"/>
            </p:custDataLst>
          </p:nvPr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57" r="7761"/>
          <a:stretch/>
        </p:blipFill>
        <p:spPr>
          <a:xfrm>
            <a:off x="8521700" y="-24064"/>
            <a:ext cx="3678321" cy="1781411"/>
          </a:xfrm>
          <a:prstGeom prst="rect">
            <a:avLst/>
          </a:prstGeom>
        </p:spPr>
      </p:pic>
      <p:pic>
        <p:nvPicPr>
          <p:cNvPr id="13" name="Picture 4" descr="Resultado de imagem para calendar icon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860" y="5129058"/>
            <a:ext cx="1431737" cy="148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445" y="5739024"/>
            <a:ext cx="668565" cy="6478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069307" y="2519764"/>
            <a:ext cx="88839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BR" altLang="pt-BR" sz="2400" b="0" dirty="0" smtClean="0">
                <a:solidFill>
                  <a:srgbClr val="000099"/>
                </a:solidFill>
                <a:latin typeface="Arial Rounded MT Bold"/>
              </a:rPr>
              <a:t>Médico (1950), Cirurgião, Ginecologista, Clínico Geral.</a:t>
            </a:r>
            <a:endParaRPr lang="pt-BR" altLang="pt-BR" sz="2000" b="0" dirty="0">
              <a:solidFill>
                <a:srgbClr val="000099"/>
              </a:solidFill>
              <a:latin typeface="Arial Rounded MT Bold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062856" y="557813"/>
            <a:ext cx="86934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altLang="pt-BR" sz="32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Conrrado convida outros espíritas</a:t>
            </a:r>
          </a:p>
          <a:p>
            <a:pPr lvl="0"/>
            <a:r>
              <a:rPr lang="pt-BR" altLang="pt-BR" sz="32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para conhecer a nova técnica.</a:t>
            </a:r>
            <a:endParaRPr lang="pt-BR" altLang="pt-BR" sz="3200" dirty="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062857" y="1742021"/>
            <a:ext cx="888398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BR" altLang="pt-BR" sz="2400" b="0" dirty="0" smtClean="0">
                <a:solidFill>
                  <a:srgbClr val="000099"/>
                </a:solidFill>
                <a:latin typeface="Arial Rounded MT Bold"/>
              </a:rPr>
              <a:t>Dentre eles o </a:t>
            </a:r>
            <a:r>
              <a:rPr lang="pt-BR" altLang="pt-BR" sz="2400" b="0" dirty="0" smtClean="0">
                <a:solidFill>
                  <a:srgbClr val="FF0000"/>
                </a:solidFill>
                <a:latin typeface="Arial Rounded MT Bold"/>
              </a:rPr>
              <a:t>Dr.</a:t>
            </a:r>
            <a:r>
              <a:rPr lang="pt-BR" altLang="pt-BR" sz="2400" b="0" dirty="0" smtClean="0">
                <a:solidFill>
                  <a:srgbClr val="000099"/>
                </a:solidFill>
                <a:latin typeface="Arial Rounded MT Bold"/>
              </a:rPr>
              <a:t> </a:t>
            </a:r>
            <a:r>
              <a:rPr lang="pt-BR" altLang="pt-BR" sz="3200" dirty="0" smtClean="0">
                <a:solidFill>
                  <a:srgbClr val="FF0000"/>
                </a:solidFill>
                <a:latin typeface="Arial Rounded MT Bold"/>
              </a:rPr>
              <a:t>José Lacerda de Azevedo</a:t>
            </a:r>
            <a:r>
              <a:rPr lang="pt-BR" altLang="pt-BR" sz="2400" b="0" dirty="0" smtClean="0">
                <a:solidFill>
                  <a:srgbClr val="000099"/>
                </a:solidFill>
                <a:latin typeface="Arial Rounded MT Bold"/>
              </a:rPr>
              <a:t>, </a:t>
            </a:r>
            <a:r>
              <a:rPr lang="pt-BR" altLang="pt-BR" b="0" dirty="0" smtClean="0">
                <a:solidFill>
                  <a:srgbClr val="000099"/>
                </a:solidFill>
                <a:latin typeface="Arial Rounded MT Bold"/>
              </a:rPr>
              <a:t>46 anos.</a:t>
            </a:r>
            <a:endParaRPr lang="pt-BR" altLang="pt-BR" sz="2400" b="0" dirty="0">
              <a:solidFill>
                <a:srgbClr val="000099"/>
              </a:solidFill>
              <a:latin typeface="Arial Rounded MT Bold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062856" y="3074591"/>
            <a:ext cx="88173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BR" altLang="pt-BR" sz="2400" b="0" dirty="0" smtClean="0">
                <a:solidFill>
                  <a:srgbClr val="000099"/>
                </a:solidFill>
                <a:latin typeface="Arial Rounded MT Bold"/>
              </a:rPr>
              <a:t>Cursou também  História </a:t>
            </a:r>
            <a:r>
              <a:rPr lang="pt-BR" altLang="pt-BR" sz="2400" b="0" dirty="0">
                <a:solidFill>
                  <a:srgbClr val="000099"/>
                </a:solidFill>
                <a:latin typeface="Arial Rounded MT Bold"/>
              </a:rPr>
              <a:t>N</a:t>
            </a:r>
            <a:r>
              <a:rPr lang="pt-BR" altLang="pt-BR" sz="2400" b="0" dirty="0" smtClean="0">
                <a:solidFill>
                  <a:srgbClr val="000099"/>
                </a:solidFill>
                <a:latin typeface="Arial Rounded MT Bold"/>
              </a:rPr>
              <a:t>atural e Artes Plásticas.</a:t>
            </a:r>
            <a:endParaRPr lang="pt-BR" altLang="pt-BR" sz="2400" b="0" dirty="0">
              <a:solidFill>
                <a:srgbClr val="000099"/>
              </a:solidFill>
              <a:latin typeface="Arial Rounded MT Bold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054887" y="3722580"/>
            <a:ext cx="88919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BR" altLang="pt-BR" sz="2400" b="0" dirty="0" smtClean="0">
                <a:solidFill>
                  <a:srgbClr val="000099"/>
                </a:solidFill>
                <a:latin typeface="Arial Rounded MT Bold"/>
              </a:rPr>
              <a:t>Professor de desenho e ciências físicas e biológicas. </a:t>
            </a:r>
            <a:endParaRPr lang="pt-BR" altLang="pt-BR" sz="2400" b="0" dirty="0">
              <a:solidFill>
                <a:srgbClr val="000099"/>
              </a:solidFill>
              <a:latin typeface="Arial Rounded MT Bold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1069307" y="4404407"/>
            <a:ext cx="882514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BR" altLang="pt-BR" sz="2400" b="0" dirty="0" smtClean="0">
                <a:solidFill>
                  <a:srgbClr val="000099"/>
                </a:solidFill>
                <a:latin typeface="Arial Rounded MT Bold"/>
              </a:rPr>
              <a:t>Sólidos conhecimentos em </a:t>
            </a:r>
            <a:r>
              <a:rPr lang="pt-BR" altLang="pt-BR" sz="2400" b="0" dirty="0">
                <a:solidFill>
                  <a:srgbClr val="C00000"/>
                </a:solidFill>
                <a:latin typeface="Arial Rounded MT Bold"/>
              </a:rPr>
              <a:t>Matemática</a:t>
            </a:r>
            <a:r>
              <a:rPr lang="pt-BR" altLang="pt-BR" sz="2400" b="0" dirty="0">
                <a:solidFill>
                  <a:srgbClr val="000099"/>
                </a:solidFill>
                <a:latin typeface="Arial Rounded MT Bold"/>
              </a:rPr>
              <a:t>, </a:t>
            </a:r>
            <a:r>
              <a:rPr lang="pt-BR" altLang="pt-BR" sz="2400" b="0" dirty="0">
                <a:solidFill>
                  <a:srgbClr val="C00000"/>
                </a:solidFill>
                <a:latin typeface="Arial Rounded MT Bold"/>
              </a:rPr>
              <a:t>Física</a:t>
            </a:r>
            <a:r>
              <a:rPr lang="pt-BR" altLang="pt-BR" sz="2400" b="0" dirty="0">
                <a:solidFill>
                  <a:srgbClr val="000099"/>
                </a:solidFill>
                <a:latin typeface="Arial Rounded MT Bold"/>
              </a:rPr>
              <a:t>, </a:t>
            </a:r>
            <a:r>
              <a:rPr lang="pt-BR" altLang="pt-BR" sz="2400" b="0" dirty="0" smtClean="0">
                <a:solidFill>
                  <a:srgbClr val="000099"/>
                </a:solidFill>
                <a:latin typeface="Arial Rounded MT Bold"/>
              </a:rPr>
              <a:t>Botânica, História Geral, História da França e História do Cristianismo.</a:t>
            </a:r>
            <a:endParaRPr lang="pt-BR" altLang="pt-BR" sz="2400" b="0" dirty="0">
              <a:solidFill>
                <a:srgbClr val="000099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88115086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7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06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00" y="0"/>
            <a:ext cx="11874500" cy="6858000"/>
          </a:xfrm>
          <a:prstGeom prst="rect">
            <a:avLst/>
          </a:prstGeom>
        </p:spPr>
      </p:pic>
      <p:pic>
        <p:nvPicPr>
          <p:cNvPr id="4" name="05"/>
          <p:cNvPicPr>
            <a:picLocks/>
          </p:cNvPicPr>
          <p:nvPr>
            <p:custDataLst>
              <p:tags r:id="rId3"/>
            </p:custDataLst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06" b="23841"/>
          <a:stretch/>
        </p:blipFill>
        <p:spPr>
          <a:xfrm>
            <a:off x="-24064" y="4881965"/>
            <a:ext cx="3463089" cy="1976035"/>
          </a:xfrm>
          <a:prstGeom prst="rect">
            <a:avLst/>
          </a:prstGeom>
        </p:spPr>
      </p:pic>
      <p:pic>
        <p:nvPicPr>
          <p:cNvPr id="5" name="04"/>
          <p:cNvPicPr>
            <a:picLocks/>
          </p:cNvPicPr>
          <p:nvPr>
            <p:custDataLst>
              <p:tags r:id="rId4"/>
            </p:custDataLst>
          </p:nvPr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57" r="7761"/>
          <a:stretch/>
        </p:blipFill>
        <p:spPr>
          <a:xfrm>
            <a:off x="8521700" y="-24064"/>
            <a:ext cx="3678321" cy="1781411"/>
          </a:xfrm>
          <a:prstGeom prst="rect">
            <a:avLst/>
          </a:prstGeom>
        </p:spPr>
      </p:pic>
      <p:pic>
        <p:nvPicPr>
          <p:cNvPr id="13" name="Picture 4" descr="Resultado de imagem para calendar icon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860" y="5129058"/>
            <a:ext cx="1431737" cy="148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445" y="5739024"/>
            <a:ext cx="668565" cy="6478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060112" y="1995188"/>
            <a:ext cx="1035089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BR" altLang="pt-BR" sz="2800" b="0" dirty="0" smtClean="0">
                <a:solidFill>
                  <a:srgbClr val="C00000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Recebia em sua própria casa enfermos e mendigos a busca de tratamento, remédios, alimentos e roupas.</a:t>
            </a:r>
            <a:endParaRPr lang="pt-BR" altLang="pt-BR" sz="2400" b="0" dirty="0">
              <a:solidFill>
                <a:srgbClr val="C00000"/>
              </a:solidFill>
              <a:latin typeface="Arial Rounded MT Bold" panose="020F07040305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060113" y="357149"/>
            <a:ext cx="103508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altLang="pt-BR" sz="2800" dirty="0" smtClean="0">
                <a:solidFill>
                  <a:srgbClr val="C00000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Espírita atuante </a:t>
            </a:r>
            <a:r>
              <a:rPr lang="pt-BR" altLang="pt-BR" sz="2800" b="0" dirty="0" smtClean="0">
                <a:solidFill>
                  <a:srgbClr val="000099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desde a juventude, era profundo conhecedor da doutrina nos aspectos científico, filosófico e religioso.</a:t>
            </a:r>
            <a:endParaRPr lang="pt-BR" altLang="pt-BR" sz="2800" b="0" dirty="0">
              <a:solidFill>
                <a:srgbClr val="000099"/>
              </a:solidFill>
              <a:latin typeface="Arial Rounded MT Bold" panose="020F07040305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060112" y="3203556"/>
            <a:ext cx="1035089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BR" altLang="pt-BR" sz="2800" b="0" dirty="0" smtClean="0">
                <a:solidFill>
                  <a:srgbClr val="000099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Casado com Dona Yolanda, também espírita, médium e praticante. Acompanhava o Dr. Lacerda nos trabalhos assistenciais e espirituais.  </a:t>
            </a:r>
            <a:endParaRPr lang="pt-BR" altLang="pt-BR" sz="2800" b="0" dirty="0">
              <a:solidFill>
                <a:srgbClr val="000099"/>
              </a:solidFill>
              <a:latin typeface="Arial Rounded MT Bold" panose="020F07040305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063494" y="4840804"/>
            <a:ext cx="104688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BR" altLang="pt-BR" sz="2800" b="0" dirty="0" smtClean="0">
                <a:solidFill>
                  <a:srgbClr val="C00000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Quando Dr. Lacerda conheceu a Hipnometria se apaixonou.          </a:t>
            </a:r>
            <a:endParaRPr lang="pt-BR" altLang="pt-BR" sz="2800" b="0" dirty="0">
              <a:solidFill>
                <a:srgbClr val="C00000"/>
              </a:solidFill>
              <a:latin typeface="Arial Rounded MT Bold" panose="020F07040305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060985" y="5580272"/>
            <a:ext cx="8276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BR" altLang="pt-BR" sz="2800" dirty="0" smtClean="0">
                <a:solidFill>
                  <a:srgbClr val="000099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Experiência com Dona Yolanda.</a:t>
            </a:r>
            <a:endParaRPr lang="pt-BR" altLang="pt-BR" sz="2800" dirty="0">
              <a:solidFill>
                <a:srgbClr val="000099"/>
              </a:solidFill>
              <a:latin typeface="Arial Rounded MT Bold" panose="020F07040305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89314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7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06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00" y="0"/>
            <a:ext cx="11874500" cy="6858000"/>
          </a:xfrm>
          <a:prstGeom prst="rect">
            <a:avLst/>
          </a:prstGeom>
        </p:spPr>
      </p:pic>
      <p:pic>
        <p:nvPicPr>
          <p:cNvPr id="4" name="05"/>
          <p:cNvPicPr>
            <a:picLocks/>
          </p:cNvPicPr>
          <p:nvPr>
            <p:custDataLst>
              <p:tags r:id="rId3"/>
            </p:custDataLst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06" b="23841"/>
          <a:stretch/>
        </p:blipFill>
        <p:spPr>
          <a:xfrm>
            <a:off x="-24064" y="4881965"/>
            <a:ext cx="3463089" cy="1976035"/>
          </a:xfrm>
          <a:prstGeom prst="rect">
            <a:avLst/>
          </a:prstGeom>
        </p:spPr>
      </p:pic>
      <p:pic>
        <p:nvPicPr>
          <p:cNvPr id="5" name="04"/>
          <p:cNvPicPr>
            <a:picLocks/>
          </p:cNvPicPr>
          <p:nvPr>
            <p:custDataLst>
              <p:tags r:id="rId4"/>
            </p:custDataLst>
          </p:nvPr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57" r="7761"/>
          <a:stretch/>
        </p:blipFill>
        <p:spPr>
          <a:xfrm>
            <a:off x="8521700" y="-24064"/>
            <a:ext cx="3678321" cy="1781411"/>
          </a:xfrm>
          <a:prstGeom prst="rect">
            <a:avLst/>
          </a:prstGeom>
        </p:spPr>
      </p:pic>
      <p:pic>
        <p:nvPicPr>
          <p:cNvPr id="13" name="Picture 4" descr="Resultado de imagem para calendar icon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860" y="5129058"/>
            <a:ext cx="1431737" cy="148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445" y="5739024"/>
            <a:ext cx="668565" cy="647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064" y="241374"/>
            <a:ext cx="6033407" cy="6335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2538663" y="436140"/>
            <a:ext cx="7170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pt-BR" sz="3600" dirty="0" smtClean="0">
                <a:solidFill>
                  <a:srgbClr val="FF0000"/>
                </a:solidFill>
                <a:latin typeface="Arial Rounded MT Bold"/>
              </a:rPr>
              <a:t>Dr. José </a:t>
            </a:r>
            <a:r>
              <a:rPr lang="pt-BR" altLang="pt-BR" sz="3600" dirty="0">
                <a:solidFill>
                  <a:srgbClr val="FF0000"/>
                </a:solidFill>
                <a:latin typeface="Arial Rounded MT Bold"/>
              </a:rPr>
              <a:t>Lacerda de Azevedo</a:t>
            </a:r>
            <a:endParaRPr lang="pt-BR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2857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7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06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00" y="0"/>
            <a:ext cx="11874500" cy="6858000"/>
          </a:xfrm>
          <a:prstGeom prst="rect">
            <a:avLst/>
          </a:prstGeom>
        </p:spPr>
      </p:pic>
      <p:pic>
        <p:nvPicPr>
          <p:cNvPr id="4" name="05"/>
          <p:cNvPicPr>
            <a:picLocks/>
          </p:cNvPicPr>
          <p:nvPr>
            <p:custDataLst>
              <p:tags r:id="rId3"/>
            </p:custDataLst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06" b="23841"/>
          <a:stretch/>
        </p:blipFill>
        <p:spPr>
          <a:xfrm>
            <a:off x="-24064" y="4881965"/>
            <a:ext cx="3463089" cy="1976035"/>
          </a:xfrm>
          <a:prstGeom prst="rect">
            <a:avLst/>
          </a:prstGeom>
        </p:spPr>
      </p:pic>
      <p:pic>
        <p:nvPicPr>
          <p:cNvPr id="5" name="04"/>
          <p:cNvPicPr>
            <a:picLocks/>
          </p:cNvPicPr>
          <p:nvPr>
            <p:custDataLst>
              <p:tags r:id="rId4"/>
            </p:custDataLst>
          </p:nvPr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57" r="7761"/>
          <a:stretch/>
        </p:blipFill>
        <p:spPr>
          <a:xfrm>
            <a:off x="8521700" y="-24064"/>
            <a:ext cx="3678321" cy="1781411"/>
          </a:xfrm>
          <a:prstGeom prst="rect">
            <a:avLst/>
          </a:prstGeom>
        </p:spPr>
      </p:pic>
      <p:pic>
        <p:nvPicPr>
          <p:cNvPr id="13" name="Picture 4" descr="Resultado de imagem para calendar icon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860" y="5129058"/>
            <a:ext cx="1431737" cy="148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445" y="5739024"/>
            <a:ext cx="668565" cy="6478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060214" y="543303"/>
            <a:ext cx="10594974" cy="117322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pt-BR" altLang="pt-BR" sz="32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Dr. Lacerda muda o nome de </a:t>
            </a:r>
            <a:r>
              <a:rPr lang="pt-BR" altLang="pt-BR" sz="32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Hipnometria</a:t>
            </a:r>
            <a:r>
              <a:rPr lang="pt-BR" altLang="pt-BR" sz="32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 para </a:t>
            </a:r>
            <a:r>
              <a:rPr lang="pt-BR" altLang="pt-BR" sz="40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Apometria.</a:t>
            </a:r>
            <a:endParaRPr lang="pt-BR" altLang="pt-BR" sz="5400" b="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060214" y="1763563"/>
            <a:ext cx="7772400" cy="59844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None/>
            </a:pPr>
            <a:r>
              <a:rPr lang="pt-BR" altLang="pt-BR" sz="3600" b="0" dirty="0" smtClean="0">
                <a:solidFill>
                  <a:srgbClr val="C00000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que é a Apometria?</a:t>
            </a:r>
            <a:endParaRPr lang="pt-BR" altLang="pt-BR" sz="3600" b="0" dirty="0">
              <a:solidFill>
                <a:srgbClr val="C00000"/>
              </a:solidFill>
              <a:latin typeface="Arial Rounded MT Bold" panose="020F07040305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050169" y="2442751"/>
            <a:ext cx="8190199" cy="5747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None/>
            </a:pPr>
            <a:r>
              <a:rPr lang="pt-BR" altLang="pt-BR" sz="3200" b="0" dirty="0" smtClean="0">
                <a:solidFill>
                  <a:srgbClr val="000099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Assistência espiritual </a:t>
            </a:r>
            <a:r>
              <a:rPr lang="pt-BR" altLang="pt-BR" sz="3200" b="0" dirty="0" smtClean="0">
                <a:solidFill>
                  <a:srgbClr val="C00000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complementar.</a:t>
            </a:r>
            <a:endParaRPr lang="pt-BR" altLang="pt-BR" sz="3200" b="0" dirty="0">
              <a:solidFill>
                <a:srgbClr val="C00000"/>
              </a:solidFill>
              <a:latin typeface="Arial Rounded MT Bold" panose="020F07040305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1048339" y="3117663"/>
            <a:ext cx="8883882" cy="46213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pt-BR" altLang="pt-BR" sz="3200" b="0" dirty="0" smtClean="0">
                <a:solidFill>
                  <a:srgbClr val="000099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 como base o </a:t>
            </a:r>
            <a:r>
              <a:rPr lang="pt-BR" altLang="pt-BR" sz="3200" b="0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desdobramento induzido. </a:t>
            </a:r>
            <a:endParaRPr lang="pt-BR" altLang="pt-BR" sz="3200" b="0" dirty="0">
              <a:solidFill>
                <a:srgbClr val="FF0000"/>
              </a:solidFill>
              <a:latin typeface="Arial Rounded MT Bold" panose="020F07040305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1048339" y="5242584"/>
            <a:ext cx="8190199" cy="55007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None/>
            </a:pPr>
            <a:r>
              <a:rPr lang="pt-BR" altLang="pt-BR" sz="3200" b="0" dirty="0" smtClean="0">
                <a:solidFill>
                  <a:srgbClr val="000099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 uma técnica anímica.</a:t>
            </a:r>
            <a:endParaRPr lang="pt-BR" altLang="pt-BR" sz="3200" b="0" dirty="0">
              <a:solidFill>
                <a:srgbClr val="000099"/>
              </a:solidFill>
              <a:latin typeface="Arial Rounded MT Bold" panose="020F07040305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1048338" y="3684511"/>
            <a:ext cx="10606849" cy="14294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pt-BR" altLang="pt-BR" sz="3200" b="0" dirty="0" smtClean="0">
                <a:solidFill>
                  <a:srgbClr val="000099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Desdobramento obtido por </a:t>
            </a:r>
            <a:r>
              <a:rPr lang="pt-BR" altLang="pt-BR" sz="3200" b="0" dirty="0" smtClean="0">
                <a:solidFill>
                  <a:srgbClr val="C00000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projeção mental </a:t>
            </a:r>
            <a:r>
              <a:rPr lang="pt-BR" altLang="pt-BR" sz="3200" b="0" dirty="0" smtClean="0">
                <a:solidFill>
                  <a:srgbClr val="000099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(mentomagnético) com pulsos, para amplificar a força mental.</a:t>
            </a:r>
            <a:endParaRPr lang="pt-BR" altLang="pt-BR" sz="3200" b="0" dirty="0">
              <a:solidFill>
                <a:srgbClr val="000099"/>
              </a:solidFill>
              <a:latin typeface="Arial Rounded MT Bold" panose="020F07040305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1048338" y="5886439"/>
            <a:ext cx="8883883" cy="55007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None/>
            </a:pPr>
            <a:r>
              <a:rPr lang="pt-BR" altLang="pt-BR" sz="3200" b="0" dirty="0" smtClean="0">
                <a:solidFill>
                  <a:srgbClr val="000099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Pode também </a:t>
            </a:r>
            <a:r>
              <a:rPr lang="pt-BR" altLang="pt-BR" sz="3200" b="0" dirty="0">
                <a:solidFill>
                  <a:srgbClr val="000099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 </a:t>
            </a:r>
            <a:r>
              <a:rPr lang="pt-BR" altLang="pt-BR" sz="3200" b="0" dirty="0" err="1" smtClean="0">
                <a:solidFill>
                  <a:srgbClr val="C00000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medianímica</a:t>
            </a:r>
            <a:r>
              <a:rPr lang="pt-BR" altLang="pt-BR" sz="3200" b="0" dirty="0" smtClean="0">
                <a:solidFill>
                  <a:srgbClr val="C00000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pt-BR" altLang="pt-BR" sz="3200" b="0" dirty="0" smtClean="0">
                <a:solidFill>
                  <a:srgbClr val="000099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pt-BR" altLang="pt-BR" sz="3200" b="0" dirty="0">
              <a:solidFill>
                <a:srgbClr val="000099"/>
              </a:solidFill>
              <a:latin typeface="Arial Rounded MT Bold" panose="020F07040305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13328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7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06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00" y="0"/>
            <a:ext cx="11874500" cy="6858000"/>
          </a:xfrm>
          <a:prstGeom prst="rect">
            <a:avLst/>
          </a:prstGeom>
        </p:spPr>
      </p:pic>
      <p:pic>
        <p:nvPicPr>
          <p:cNvPr id="4" name="05"/>
          <p:cNvPicPr>
            <a:picLocks/>
          </p:cNvPicPr>
          <p:nvPr>
            <p:custDataLst>
              <p:tags r:id="rId3"/>
            </p:custDataLst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06" b="23841"/>
          <a:stretch/>
        </p:blipFill>
        <p:spPr>
          <a:xfrm>
            <a:off x="-24064" y="4881965"/>
            <a:ext cx="3463089" cy="1976035"/>
          </a:xfrm>
          <a:prstGeom prst="rect">
            <a:avLst/>
          </a:prstGeom>
        </p:spPr>
      </p:pic>
      <p:pic>
        <p:nvPicPr>
          <p:cNvPr id="5" name="04"/>
          <p:cNvPicPr>
            <a:picLocks/>
          </p:cNvPicPr>
          <p:nvPr>
            <p:custDataLst>
              <p:tags r:id="rId4"/>
            </p:custDataLst>
          </p:nvPr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57" r="7761"/>
          <a:stretch/>
        </p:blipFill>
        <p:spPr>
          <a:xfrm>
            <a:off x="8521700" y="-24064"/>
            <a:ext cx="3678321" cy="1781411"/>
          </a:xfrm>
          <a:prstGeom prst="rect">
            <a:avLst/>
          </a:prstGeom>
        </p:spPr>
      </p:pic>
      <p:pic>
        <p:nvPicPr>
          <p:cNvPr id="13" name="Picture 4" descr="Resultado de imagem para calendar icon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860" y="5129058"/>
            <a:ext cx="1431737" cy="148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445" y="5739024"/>
            <a:ext cx="668565" cy="6478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076542" y="553981"/>
            <a:ext cx="7772400" cy="46706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None/>
            </a:pPr>
            <a:r>
              <a:rPr lang="pt-BR" altLang="pt-BR" sz="2800" b="0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que é a Apometria? </a:t>
            </a:r>
            <a:r>
              <a:rPr lang="pt-BR" altLang="pt-BR" sz="2000" b="0" dirty="0" smtClean="0">
                <a:solidFill>
                  <a:srgbClr val="000099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Cont....</a:t>
            </a:r>
            <a:endParaRPr lang="pt-BR" altLang="pt-BR" sz="2000" b="0" dirty="0">
              <a:solidFill>
                <a:srgbClr val="000099"/>
              </a:solidFill>
              <a:latin typeface="Arial Rounded MT Bold" panose="020F07040305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076542" y="1891793"/>
            <a:ext cx="7772400" cy="59317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None/>
            </a:pPr>
            <a:r>
              <a:rPr lang="pt-BR" altLang="pt-BR" sz="3200" b="0" dirty="0" smtClean="0">
                <a:solidFill>
                  <a:srgbClr val="000099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Fundamentada no espiritismo.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076541" y="2608661"/>
            <a:ext cx="8871855" cy="59317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pt-BR" altLang="pt-BR" sz="3200" b="0" dirty="0" smtClean="0">
                <a:solidFill>
                  <a:srgbClr val="000099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Dentro de um hospital espírita.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1064667" y="1162353"/>
            <a:ext cx="8883882" cy="59317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None/>
            </a:pPr>
            <a:r>
              <a:rPr lang="pt-BR" altLang="pt-BR" sz="3200" b="0" dirty="0" smtClean="0">
                <a:solidFill>
                  <a:srgbClr val="000099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Sistematizada por um espírita, </a:t>
            </a:r>
            <a:r>
              <a:rPr lang="pt-BR" altLang="pt-BR" sz="3200" b="0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Dr. Lacerda.</a:t>
            </a:r>
            <a:endParaRPr lang="pt-BR" altLang="pt-BR" sz="3200" b="0" dirty="0">
              <a:solidFill>
                <a:srgbClr val="FF0000"/>
              </a:solidFill>
              <a:latin typeface="Arial Rounded MT Bold" panose="020F07040305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1064515" y="3317028"/>
            <a:ext cx="8883882" cy="80515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None/>
            </a:pPr>
            <a:r>
              <a:rPr lang="pt-BR" altLang="pt-BR" sz="3200" b="0" dirty="0" smtClean="0">
                <a:solidFill>
                  <a:srgbClr val="000099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Regra de ouro: </a:t>
            </a:r>
            <a:r>
              <a:rPr lang="pt-BR" altLang="pt-BR" sz="4000" b="0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 amor e por amor</a:t>
            </a:r>
            <a:r>
              <a:rPr lang="pt-BR" altLang="pt-BR" sz="3600" b="0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1064515" y="4247909"/>
            <a:ext cx="8883882" cy="61637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None/>
            </a:pPr>
            <a:r>
              <a:rPr lang="pt-BR" altLang="pt-BR" sz="3200" b="0" dirty="0" smtClean="0">
                <a:solidFill>
                  <a:srgbClr val="000099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Dar de graça o que de graça recebeste.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1064515" y="5016681"/>
            <a:ext cx="8883882" cy="103632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pt-BR" altLang="pt-BR" sz="3200" b="0" dirty="0" smtClean="0">
                <a:solidFill>
                  <a:srgbClr val="000099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 espíritos atendidos são todos encaminhados para os Hospitais do espaço.</a:t>
            </a:r>
          </a:p>
        </p:txBody>
      </p:sp>
    </p:spTree>
    <p:extLst>
      <p:ext uri="{BB962C8B-B14F-4D97-AF65-F5344CB8AC3E}">
        <p14:creationId xmlns:p14="http://schemas.microsoft.com/office/powerpoint/2010/main" val="78880735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7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06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00" y="0"/>
            <a:ext cx="11874500" cy="6858000"/>
          </a:xfrm>
          <a:prstGeom prst="rect">
            <a:avLst/>
          </a:prstGeom>
        </p:spPr>
      </p:pic>
      <p:pic>
        <p:nvPicPr>
          <p:cNvPr id="4" name="05"/>
          <p:cNvPicPr>
            <a:picLocks/>
          </p:cNvPicPr>
          <p:nvPr>
            <p:custDataLst>
              <p:tags r:id="rId3"/>
            </p:custDataLst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06" b="23841"/>
          <a:stretch/>
        </p:blipFill>
        <p:spPr>
          <a:xfrm>
            <a:off x="-24064" y="4881965"/>
            <a:ext cx="3463089" cy="1976035"/>
          </a:xfrm>
          <a:prstGeom prst="rect">
            <a:avLst/>
          </a:prstGeom>
        </p:spPr>
      </p:pic>
      <p:pic>
        <p:nvPicPr>
          <p:cNvPr id="5" name="04"/>
          <p:cNvPicPr>
            <a:picLocks/>
          </p:cNvPicPr>
          <p:nvPr>
            <p:custDataLst>
              <p:tags r:id="rId4"/>
            </p:custDataLst>
          </p:nvPr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57" r="7761"/>
          <a:stretch/>
        </p:blipFill>
        <p:spPr>
          <a:xfrm>
            <a:off x="8521700" y="-24064"/>
            <a:ext cx="3678321" cy="1781411"/>
          </a:xfrm>
          <a:prstGeom prst="rect">
            <a:avLst/>
          </a:prstGeom>
        </p:spPr>
      </p:pic>
      <p:pic>
        <p:nvPicPr>
          <p:cNvPr id="13" name="Picture 4" descr="Resultado de imagem para calendar icon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860" y="5129058"/>
            <a:ext cx="1431737" cy="148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445" y="5739024"/>
            <a:ext cx="668565" cy="6478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046034" y="557245"/>
            <a:ext cx="7772400" cy="46706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None/>
            </a:pPr>
            <a:r>
              <a:rPr lang="pt-BR" altLang="pt-BR" sz="2800" b="0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que é a Apometria? </a:t>
            </a:r>
            <a:r>
              <a:rPr lang="pt-BR" altLang="pt-BR" sz="2000" b="0" dirty="0" smtClean="0">
                <a:solidFill>
                  <a:srgbClr val="000099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Cont....</a:t>
            </a:r>
            <a:endParaRPr lang="pt-BR" altLang="pt-BR" sz="2000" b="0" dirty="0">
              <a:solidFill>
                <a:srgbClr val="000099"/>
              </a:solidFill>
              <a:latin typeface="Arial Rounded MT Bold" panose="020F07040305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062735" y="1248015"/>
            <a:ext cx="8883882" cy="59317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None/>
            </a:pPr>
            <a:r>
              <a:rPr lang="pt-BR" altLang="pt-BR" sz="3600" b="0" dirty="0" smtClean="0">
                <a:solidFill>
                  <a:srgbClr val="000099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Não é uma panaceia. </a:t>
            </a:r>
            <a:endParaRPr lang="pt-BR" altLang="pt-BR" sz="3600" b="0" dirty="0">
              <a:solidFill>
                <a:srgbClr val="000099"/>
              </a:solidFill>
              <a:latin typeface="Arial Rounded MT Bold" panose="020F07040305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062735" y="1992219"/>
            <a:ext cx="8710019" cy="417370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pt-BR" altLang="pt-BR" sz="3600" b="0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Ide e pregai, </a:t>
            </a:r>
            <a:r>
              <a:rPr lang="pt-BR" altLang="pt-BR" sz="2800" b="0" dirty="0" smtClean="0">
                <a:solidFill>
                  <a:srgbClr val="0000FF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Evangelho como auto cura.</a:t>
            </a:r>
            <a:endParaRPr lang="pt-BR" altLang="pt-BR" sz="3600" b="0" dirty="0" smtClean="0">
              <a:solidFill>
                <a:srgbClr val="0000FF"/>
              </a:solidFill>
              <a:latin typeface="Arial Rounded MT Bold" panose="020F07040305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pt-BR" sz="3600" b="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- Curai </a:t>
            </a:r>
            <a:r>
              <a:rPr lang="pt-BR" sz="3600" b="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os enfermos, </a:t>
            </a:r>
            <a:endParaRPr lang="pt-BR" sz="3600" b="0" dirty="0" smtClean="0">
              <a:solidFill>
                <a:srgbClr val="C00000"/>
              </a:solidFill>
              <a:latin typeface="Arial Rounded MT Bold" panose="020F07040305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pt-BR" sz="3600" b="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- Limpai </a:t>
            </a:r>
            <a:r>
              <a:rPr lang="pt-BR" sz="3600" b="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os leprosos, </a:t>
            </a:r>
            <a:endParaRPr lang="pt-BR" sz="3600" b="0" dirty="0" smtClean="0">
              <a:solidFill>
                <a:srgbClr val="0000FF"/>
              </a:solidFill>
              <a:latin typeface="Arial Rounded MT Bold" panose="020F07040305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pt-BR" sz="3600" b="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-Ressuscitai </a:t>
            </a:r>
            <a:r>
              <a:rPr lang="pt-BR" sz="3600" b="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os mortos, </a:t>
            </a:r>
            <a:endParaRPr lang="pt-BR" sz="3600" b="0" dirty="0" smtClean="0">
              <a:solidFill>
                <a:srgbClr val="C00000"/>
              </a:solidFill>
              <a:latin typeface="Arial Rounded MT Bold" panose="020F07040305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pt-BR" sz="3600" b="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- Expulsai </a:t>
            </a:r>
            <a:r>
              <a:rPr lang="pt-BR" sz="3600" b="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os demônios; </a:t>
            </a:r>
            <a:endParaRPr lang="pt-BR" sz="3600" b="0" dirty="0" smtClean="0">
              <a:solidFill>
                <a:srgbClr val="0000FF"/>
              </a:solidFill>
              <a:latin typeface="Arial Rounded MT Bold" panose="020F0704030504030204" pitchFamily="34" charset="0"/>
            </a:endParaRPr>
          </a:p>
          <a:p>
            <a:pPr marL="271463" indent="-271463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pt-BR" sz="3600" b="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- De </a:t>
            </a:r>
            <a:r>
              <a:rPr lang="pt-BR" sz="3600" b="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graça recebestes, de </a:t>
            </a:r>
            <a:r>
              <a:rPr lang="pt-BR" sz="3600" b="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graça dai</a:t>
            </a:r>
            <a:r>
              <a:rPr lang="pt-BR" sz="2400" b="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.      Mateus 10:8.</a:t>
            </a:r>
            <a:endParaRPr lang="pt-BR" altLang="pt-BR" sz="3600" b="0" dirty="0">
              <a:solidFill>
                <a:srgbClr val="C00000"/>
              </a:solidFill>
              <a:latin typeface="Arial Rounded MT Bold" panose="020F07040305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11886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7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06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00" y="0"/>
            <a:ext cx="11874500" cy="6858000"/>
          </a:xfrm>
          <a:prstGeom prst="rect">
            <a:avLst/>
          </a:prstGeom>
        </p:spPr>
      </p:pic>
      <p:pic>
        <p:nvPicPr>
          <p:cNvPr id="4" name="05"/>
          <p:cNvPicPr>
            <a:picLocks/>
          </p:cNvPicPr>
          <p:nvPr>
            <p:custDataLst>
              <p:tags r:id="rId3"/>
            </p:custDataLst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06" b="23841"/>
          <a:stretch/>
        </p:blipFill>
        <p:spPr>
          <a:xfrm>
            <a:off x="-24064" y="4881965"/>
            <a:ext cx="3463089" cy="1976035"/>
          </a:xfrm>
          <a:prstGeom prst="rect">
            <a:avLst/>
          </a:prstGeom>
        </p:spPr>
      </p:pic>
      <p:pic>
        <p:nvPicPr>
          <p:cNvPr id="5" name="04"/>
          <p:cNvPicPr>
            <a:picLocks/>
          </p:cNvPicPr>
          <p:nvPr>
            <p:custDataLst>
              <p:tags r:id="rId4"/>
            </p:custDataLst>
          </p:nvPr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57" r="7761"/>
          <a:stretch/>
        </p:blipFill>
        <p:spPr>
          <a:xfrm>
            <a:off x="8521700" y="-24064"/>
            <a:ext cx="3678321" cy="1781411"/>
          </a:xfrm>
          <a:prstGeom prst="rect">
            <a:avLst/>
          </a:prstGeom>
        </p:spPr>
      </p:pic>
      <p:pic>
        <p:nvPicPr>
          <p:cNvPr id="13" name="Picture 4" descr="Resultado de imagem para calendar icon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860" y="5129058"/>
            <a:ext cx="1431737" cy="148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445" y="5739024"/>
            <a:ext cx="668565" cy="6478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064842" y="551524"/>
            <a:ext cx="7772400" cy="64118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None/>
            </a:pPr>
            <a:r>
              <a:rPr lang="pt-BR" altLang="pt-BR" sz="3600" b="0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Indicações da Apometria:</a:t>
            </a:r>
            <a:endParaRPr lang="pt-BR" altLang="pt-BR" sz="3600" b="0" dirty="0">
              <a:solidFill>
                <a:srgbClr val="FF0000"/>
              </a:solidFill>
              <a:latin typeface="Arial Rounded MT Bold" panose="020F07040305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064848" y="1557553"/>
            <a:ext cx="8896609" cy="6349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pt-BR" altLang="pt-BR" sz="3200" b="0" dirty="0" smtClean="0">
                <a:solidFill>
                  <a:srgbClr val="000099"/>
                </a:solidFill>
                <a:latin typeface="Century Gothic"/>
                <a:ea typeface="Verdana" panose="020B0604030504040204" pitchFamily="34" charset="0"/>
                <a:cs typeface="Verdana" panose="020B0604030504040204" pitchFamily="34" charset="0"/>
              </a:rPr>
              <a:t>● </a:t>
            </a:r>
            <a:r>
              <a:rPr lang="pt-BR" altLang="pt-BR" sz="3200" b="0" dirty="0" smtClean="0">
                <a:solidFill>
                  <a:srgbClr val="000099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Doenças espirituais </a:t>
            </a:r>
            <a:r>
              <a:rPr lang="pt-BR" altLang="pt-BR" sz="2800" b="0" dirty="0" smtClean="0">
                <a:solidFill>
                  <a:srgbClr val="000099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(obsessões complexas) </a:t>
            </a:r>
            <a:endParaRPr lang="pt-BR" altLang="pt-BR" sz="2800" b="0" dirty="0">
              <a:solidFill>
                <a:srgbClr val="000099"/>
              </a:solidFill>
              <a:latin typeface="Arial Rounded MT Bold" panose="020F07040305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064842" y="2991841"/>
            <a:ext cx="8789729" cy="62531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pt-BR" altLang="pt-BR" sz="3200" b="0" dirty="0" smtClean="0">
                <a:solidFill>
                  <a:srgbClr val="000099"/>
                </a:solidFill>
                <a:latin typeface="Century Gothic"/>
                <a:ea typeface="Verdana" panose="020B0604030504040204" pitchFamily="34" charset="0"/>
                <a:cs typeface="Verdana" panose="020B0604030504040204" pitchFamily="34" charset="0"/>
              </a:rPr>
              <a:t>● </a:t>
            </a:r>
            <a:r>
              <a:rPr lang="pt-BR" altLang="pt-BR" sz="3200" b="0" dirty="0" smtClean="0">
                <a:solidFill>
                  <a:srgbClr val="000099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Doenças físicas </a:t>
            </a:r>
            <a:r>
              <a:rPr lang="pt-BR" altLang="pt-BR" sz="2800" b="0" dirty="0" smtClean="0">
                <a:solidFill>
                  <a:srgbClr val="000099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(revitalização)</a:t>
            </a:r>
            <a:endParaRPr lang="pt-BR" altLang="pt-BR" sz="2800" b="0" dirty="0">
              <a:solidFill>
                <a:srgbClr val="000099"/>
              </a:solidFill>
              <a:latin typeface="Arial Rounded MT Bold" panose="020F07040305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1052111" y="3710506"/>
            <a:ext cx="7785131" cy="62714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pt-BR" altLang="pt-BR" sz="3200" b="0" dirty="0" smtClean="0">
                <a:solidFill>
                  <a:srgbClr val="000099"/>
                </a:solidFill>
                <a:latin typeface="Century Gothic"/>
                <a:ea typeface="Verdana" panose="020B0604030504040204" pitchFamily="34" charset="0"/>
                <a:cs typeface="Verdana" panose="020B0604030504040204" pitchFamily="34" charset="0"/>
              </a:rPr>
              <a:t>● </a:t>
            </a:r>
            <a:r>
              <a:rPr lang="pt-BR" altLang="pt-BR" sz="3200" b="0" dirty="0" smtClean="0">
                <a:solidFill>
                  <a:srgbClr val="000099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Remoção de aparelhos parasitas</a:t>
            </a:r>
            <a:endParaRPr lang="pt-BR" altLang="pt-BR" sz="3200" b="0" dirty="0">
              <a:solidFill>
                <a:srgbClr val="000099"/>
              </a:solidFill>
              <a:latin typeface="Arial Rounded MT Bold" panose="020F07040305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1064842" y="2268827"/>
            <a:ext cx="8397845" cy="6349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pt-BR" altLang="pt-BR" sz="3200" b="0" dirty="0" smtClean="0">
                <a:solidFill>
                  <a:srgbClr val="000099"/>
                </a:solidFill>
                <a:latin typeface="Century Gothic"/>
                <a:ea typeface="Verdana" panose="020B0604030504040204" pitchFamily="34" charset="0"/>
                <a:cs typeface="Verdana" panose="020B0604030504040204" pitchFamily="34" charset="0"/>
              </a:rPr>
              <a:t>● </a:t>
            </a:r>
            <a:r>
              <a:rPr lang="pt-BR" altLang="pt-BR" sz="3200" b="0" dirty="0" smtClean="0">
                <a:solidFill>
                  <a:srgbClr val="000099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 obsessão </a:t>
            </a:r>
            <a:r>
              <a:rPr lang="pt-BR" altLang="pt-BR" sz="2800" b="0" dirty="0" smtClean="0">
                <a:solidFill>
                  <a:srgbClr val="000099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(personalidades) </a:t>
            </a:r>
            <a:endParaRPr lang="pt-BR" altLang="pt-BR" sz="2800" b="0" dirty="0">
              <a:solidFill>
                <a:srgbClr val="000099"/>
              </a:solidFill>
              <a:latin typeface="Arial Rounded MT Bold" panose="020F07040305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1052111" y="4437706"/>
            <a:ext cx="10113194" cy="6913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indent="-357188">
              <a:buFontTx/>
              <a:buNone/>
            </a:pPr>
            <a:r>
              <a:rPr lang="pt-BR" altLang="pt-BR" sz="3200" b="0" dirty="0" smtClean="0">
                <a:solidFill>
                  <a:srgbClr val="000099"/>
                </a:solidFill>
                <a:latin typeface="Century Gothic"/>
                <a:ea typeface="Verdana" panose="020B0604030504040204" pitchFamily="34" charset="0"/>
                <a:cs typeface="Verdana" panose="020B0604030504040204" pitchFamily="34" charset="0"/>
              </a:rPr>
              <a:t>● </a:t>
            </a:r>
            <a:r>
              <a:rPr lang="pt-BR" altLang="pt-BR" sz="3200" b="0" dirty="0" smtClean="0">
                <a:solidFill>
                  <a:srgbClr val="000099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Reconstituição de corpos astrais deformados</a:t>
            </a:r>
            <a:endParaRPr lang="pt-BR" altLang="pt-BR" sz="3200" b="0" dirty="0">
              <a:solidFill>
                <a:srgbClr val="000099"/>
              </a:solidFill>
              <a:latin typeface="Arial Rounded MT Bold" panose="020F07040305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1064842" y="5183006"/>
            <a:ext cx="10113194" cy="6913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indent="-357188">
              <a:buFontTx/>
              <a:buNone/>
            </a:pPr>
            <a:r>
              <a:rPr lang="pt-BR" altLang="pt-BR" sz="3200" b="0" dirty="0" smtClean="0">
                <a:solidFill>
                  <a:srgbClr val="000099"/>
                </a:solidFill>
                <a:latin typeface="Century Gothic"/>
                <a:ea typeface="Verdana" panose="020B0604030504040204" pitchFamily="34" charset="0"/>
                <a:cs typeface="Verdana" panose="020B0604030504040204" pitchFamily="34" charset="0"/>
              </a:rPr>
              <a:t>● </a:t>
            </a:r>
            <a:r>
              <a:rPr lang="pt-BR" altLang="pt-BR" sz="3200" dirty="0" smtClean="0">
                <a:solidFill>
                  <a:srgbClr val="000099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Desmanche de trabalhos feitos</a:t>
            </a:r>
            <a:endParaRPr lang="pt-BR" altLang="pt-BR" sz="3200" b="0" dirty="0">
              <a:solidFill>
                <a:srgbClr val="000099"/>
              </a:solidFill>
              <a:latin typeface="Arial Rounded MT Bold" panose="020F07040305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85674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7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06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00" y="0"/>
            <a:ext cx="11874500" cy="6858000"/>
          </a:xfrm>
          <a:prstGeom prst="rect">
            <a:avLst/>
          </a:prstGeom>
        </p:spPr>
      </p:pic>
      <p:pic>
        <p:nvPicPr>
          <p:cNvPr id="4" name="05"/>
          <p:cNvPicPr>
            <a:picLocks/>
          </p:cNvPicPr>
          <p:nvPr>
            <p:custDataLst>
              <p:tags r:id="rId3"/>
            </p:custDataLst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06" b="23841"/>
          <a:stretch/>
        </p:blipFill>
        <p:spPr>
          <a:xfrm>
            <a:off x="-24064" y="4881965"/>
            <a:ext cx="3463089" cy="1976035"/>
          </a:xfrm>
          <a:prstGeom prst="rect">
            <a:avLst/>
          </a:prstGeom>
        </p:spPr>
      </p:pic>
      <p:pic>
        <p:nvPicPr>
          <p:cNvPr id="5" name="04"/>
          <p:cNvPicPr>
            <a:picLocks/>
          </p:cNvPicPr>
          <p:nvPr>
            <p:custDataLst>
              <p:tags r:id="rId4"/>
            </p:custDataLst>
          </p:nvPr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57" r="7761"/>
          <a:stretch/>
        </p:blipFill>
        <p:spPr>
          <a:xfrm>
            <a:off x="8521700" y="-24064"/>
            <a:ext cx="3678321" cy="1781411"/>
          </a:xfrm>
          <a:prstGeom prst="rect">
            <a:avLst/>
          </a:prstGeom>
        </p:spPr>
      </p:pic>
      <p:pic>
        <p:nvPicPr>
          <p:cNvPr id="13" name="Picture 4" descr="Resultado de imagem para calendar icon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860" y="5129058"/>
            <a:ext cx="1431737" cy="148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445" y="5739024"/>
            <a:ext cx="668565" cy="6478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056794" y="557107"/>
            <a:ext cx="8458200" cy="64639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pt-BR" altLang="pt-BR" sz="40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Por que fazer o </a:t>
            </a:r>
            <a:r>
              <a:rPr lang="pt-BR" altLang="pt-BR" sz="40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desdobramento</a:t>
            </a:r>
            <a:r>
              <a:rPr lang="pt-BR" altLang="pt-BR" sz="40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? </a:t>
            </a:r>
            <a:endParaRPr lang="pt-BR" altLang="pt-BR" sz="6600" b="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044919" y="4006044"/>
            <a:ext cx="8883882" cy="18088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pt-BR" altLang="pt-BR" sz="3600" b="0" dirty="0" smtClean="0">
                <a:solidFill>
                  <a:srgbClr val="000099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 possível se fazer tratamentos, cirurgias, transplantes, levar a um hospital do astral. </a:t>
            </a:r>
            <a:endParaRPr lang="pt-BR" altLang="pt-BR" sz="3600" b="0" dirty="0">
              <a:solidFill>
                <a:srgbClr val="000099"/>
              </a:solidFill>
              <a:latin typeface="Arial Rounded MT Bold" panose="020F07040305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044919" y="1401861"/>
            <a:ext cx="8883882" cy="242007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pt-BR" altLang="pt-BR" sz="3600" b="0" dirty="0" smtClean="0">
                <a:solidFill>
                  <a:srgbClr val="000099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Coloca o </a:t>
            </a:r>
            <a:r>
              <a:rPr lang="pt-BR" altLang="pt-BR" sz="3600" b="0" dirty="0" smtClean="0">
                <a:solidFill>
                  <a:srgbClr val="C00000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assistido</a:t>
            </a:r>
            <a:r>
              <a:rPr lang="pt-BR" altLang="pt-BR" sz="3600" b="0" dirty="0" smtClean="0">
                <a:solidFill>
                  <a:srgbClr val="000099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 o </a:t>
            </a:r>
            <a:r>
              <a:rPr lang="pt-BR" altLang="pt-BR" sz="3600" b="0" dirty="0" smtClean="0">
                <a:solidFill>
                  <a:srgbClr val="C00000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médium</a:t>
            </a:r>
            <a:r>
              <a:rPr lang="pt-BR" altLang="pt-BR" sz="3600" b="0" dirty="0" smtClean="0">
                <a:solidFill>
                  <a:srgbClr val="000099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no </a:t>
            </a:r>
            <a:r>
              <a:rPr lang="pt-BR" altLang="pt-BR" sz="3600" b="0" dirty="0" smtClean="0">
                <a:solidFill>
                  <a:srgbClr val="C00000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plano astral</a:t>
            </a:r>
            <a:r>
              <a:rPr lang="pt-BR" altLang="pt-BR" sz="3600" b="0" dirty="0" smtClean="0">
                <a:solidFill>
                  <a:srgbClr val="000099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onde é mais fácil de se obter ajuda dos </a:t>
            </a:r>
            <a:r>
              <a:rPr lang="pt-BR" altLang="pt-BR" sz="3600" b="0" dirty="0" smtClean="0">
                <a:solidFill>
                  <a:srgbClr val="C00000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amigos espirituais </a:t>
            </a:r>
            <a:r>
              <a:rPr lang="pt-BR" altLang="pt-BR" sz="3600" b="0" dirty="0" smtClean="0">
                <a:solidFill>
                  <a:srgbClr val="000099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 já se encontram naquele plano.</a:t>
            </a:r>
          </a:p>
        </p:txBody>
      </p:sp>
    </p:spTree>
    <p:extLst>
      <p:ext uri="{BB962C8B-B14F-4D97-AF65-F5344CB8AC3E}">
        <p14:creationId xmlns:p14="http://schemas.microsoft.com/office/powerpoint/2010/main" val="173191179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7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06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00" y="0"/>
            <a:ext cx="11874500" cy="6858000"/>
          </a:xfrm>
          <a:prstGeom prst="rect">
            <a:avLst/>
          </a:prstGeom>
        </p:spPr>
      </p:pic>
      <p:pic>
        <p:nvPicPr>
          <p:cNvPr id="4" name="05"/>
          <p:cNvPicPr>
            <a:picLocks/>
          </p:cNvPicPr>
          <p:nvPr>
            <p:custDataLst>
              <p:tags r:id="rId3"/>
            </p:custDataLst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06" b="23841"/>
          <a:stretch/>
        </p:blipFill>
        <p:spPr>
          <a:xfrm>
            <a:off x="-24064" y="4881965"/>
            <a:ext cx="3463089" cy="1976035"/>
          </a:xfrm>
          <a:prstGeom prst="rect">
            <a:avLst/>
          </a:prstGeom>
        </p:spPr>
      </p:pic>
      <p:pic>
        <p:nvPicPr>
          <p:cNvPr id="5" name="04"/>
          <p:cNvPicPr>
            <a:picLocks/>
          </p:cNvPicPr>
          <p:nvPr>
            <p:custDataLst>
              <p:tags r:id="rId4"/>
            </p:custDataLst>
          </p:nvPr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57" r="7761"/>
          <a:stretch/>
        </p:blipFill>
        <p:spPr>
          <a:xfrm>
            <a:off x="8521700" y="-24064"/>
            <a:ext cx="3678321" cy="1781411"/>
          </a:xfrm>
          <a:prstGeom prst="rect">
            <a:avLst/>
          </a:prstGeom>
        </p:spPr>
      </p:pic>
      <p:pic>
        <p:nvPicPr>
          <p:cNvPr id="13" name="Picture 4" descr="Resultado de imagem para calendar icon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860" y="5129058"/>
            <a:ext cx="1431737" cy="148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445" y="5739024"/>
            <a:ext cx="668565" cy="6478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24543" y="1874331"/>
            <a:ext cx="11307535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pt-BR" sz="15600" i="1" dirty="0" smtClean="0">
                <a:solidFill>
                  <a:srgbClr val="000099"/>
                </a:solidFill>
                <a:latin typeface="Arial Rounded MT Bold" pitchFamily="34" charset="0"/>
              </a:rPr>
              <a:t>Apometria</a:t>
            </a:r>
            <a:endParaRPr lang="pt-BR" sz="15600" b="0" i="1" dirty="0" smtClean="0">
              <a:solidFill>
                <a:srgbClr val="000099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91952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7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06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00" y="0"/>
            <a:ext cx="11874500" cy="6858000"/>
          </a:xfrm>
          <a:prstGeom prst="rect">
            <a:avLst/>
          </a:prstGeom>
        </p:spPr>
      </p:pic>
      <p:pic>
        <p:nvPicPr>
          <p:cNvPr id="4" name="05"/>
          <p:cNvPicPr>
            <a:picLocks/>
          </p:cNvPicPr>
          <p:nvPr>
            <p:custDataLst>
              <p:tags r:id="rId3"/>
            </p:custDataLst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06" b="23841"/>
          <a:stretch/>
        </p:blipFill>
        <p:spPr>
          <a:xfrm>
            <a:off x="-24064" y="4881965"/>
            <a:ext cx="3463089" cy="1976035"/>
          </a:xfrm>
          <a:prstGeom prst="rect">
            <a:avLst/>
          </a:prstGeom>
        </p:spPr>
      </p:pic>
      <p:pic>
        <p:nvPicPr>
          <p:cNvPr id="5" name="04"/>
          <p:cNvPicPr>
            <a:picLocks/>
          </p:cNvPicPr>
          <p:nvPr>
            <p:custDataLst>
              <p:tags r:id="rId4"/>
            </p:custDataLst>
          </p:nvPr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57" r="7761"/>
          <a:stretch/>
        </p:blipFill>
        <p:spPr>
          <a:xfrm>
            <a:off x="8521700" y="-24064"/>
            <a:ext cx="3678321" cy="1781411"/>
          </a:xfrm>
          <a:prstGeom prst="rect">
            <a:avLst/>
          </a:prstGeom>
        </p:spPr>
      </p:pic>
      <p:pic>
        <p:nvPicPr>
          <p:cNvPr id="13" name="Picture 4" descr="Resultado de imagem para calendar icon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860" y="5129058"/>
            <a:ext cx="1431737" cy="148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445" y="5739024"/>
            <a:ext cx="668565" cy="6478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064806" y="552025"/>
            <a:ext cx="8458200" cy="64639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pt-BR" altLang="pt-BR" sz="40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Por que fazer o </a:t>
            </a:r>
            <a:r>
              <a:rPr lang="pt-BR" altLang="pt-BR" sz="40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desdobramento</a:t>
            </a:r>
            <a:r>
              <a:rPr lang="pt-BR" altLang="pt-BR" sz="40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? </a:t>
            </a:r>
            <a:endParaRPr lang="pt-BR" altLang="pt-BR" sz="6600" b="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053082" y="1601715"/>
            <a:ext cx="10357927" cy="139452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pt-BR" altLang="pt-BR" sz="3600" b="0" dirty="0" smtClean="0">
                <a:solidFill>
                  <a:srgbClr val="000099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 </a:t>
            </a:r>
            <a:r>
              <a:rPr lang="pt-BR" altLang="pt-BR" sz="3600" b="0" dirty="0" smtClean="0">
                <a:solidFill>
                  <a:srgbClr val="C00000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infinitamente</a:t>
            </a:r>
            <a:r>
              <a:rPr lang="pt-BR" altLang="pt-BR" sz="3600" b="0" dirty="0" smtClean="0">
                <a:solidFill>
                  <a:srgbClr val="000099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mais fácil tratar o corpo astral do que o corpo físico.</a:t>
            </a:r>
            <a:endParaRPr lang="pt-BR" altLang="pt-BR" sz="3600" b="0" dirty="0">
              <a:solidFill>
                <a:srgbClr val="000099"/>
              </a:solidFill>
              <a:latin typeface="Arial Rounded MT Bold" panose="020F07040305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053082" y="3080710"/>
            <a:ext cx="9689363" cy="134574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Tx/>
              <a:buNone/>
            </a:pPr>
            <a:r>
              <a:rPr lang="pt-BR" altLang="pt-BR" sz="3600" b="0" dirty="0" smtClean="0">
                <a:solidFill>
                  <a:srgbClr val="000099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Tratado o corpo astral </a:t>
            </a:r>
            <a:r>
              <a:rPr lang="pt-BR" altLang="pt-BR" sz="3600" b="0" dirty="0">
                <a:solidFill>
                  <a:srgbClr val="000099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pt-BR" altLang="pt-BR" sz="3600" b="0" dirty="0" smtClean="0">
                <a:solidFill>
                  <a:srgbClr val="000099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 ressonância no corpo físico.</a:t>
            </a:r>
            <a:endParaRPr lang="pt-BR" altLang="pt-BR" sz="3600" b="0" dirty="0">
              <a:solidFill>
                <a:srgbClr val="000099"/>
              </a:solidFill>
              <a:latin typeface="Arial Rounded MT Bold" panose="020F07040305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1053083" y="4400807"/>
            <a:ext cx="10357927" cy="18192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pt-BR" altLang="pt-BR" sz="3600" b="0" dirty="0" smtClean="0">
                <a:solidFill>
                  <a:srgbClr val="000099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Pode-se fazer um exame mais acurado dos corpos astral e mental do assistido.</a:t>
            </a:r>
            <a:endParaRPr lang="pt-BR" altLang="pt-BR" sz="3600" b="0" dirty="0">
              <a:solidFill>
                <a:srgbClr val="000099"/>
              </a:solidFill>
              <a:latin typeface="Arial Rounded MT Bold" panose="020F07040305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16405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7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06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00" y="0"/>
            <a:ext cx="11874500" cy="6858000"/>
          </a:xfrm>
          <a:prstGeom prst="rect">
            <a:avLst/>
          </a:prstGeom>
        </p:spPr>
      </p:pic>
      <p:pic>
        <p:nvPicPr>
          <p:cNvPr id="4" name="05"/>
          <p:cNvPicPr>
            <a:picLocks/>
          </p:cNvPicPr>
          <p:nvPr>
            <p:custDataLst>
              <p:tags r:id="rId3"/>
            </p:custDataLst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06" b="23841"/>
          <a:stretch/>
        </p:blipFill>
        <p:spPr>
          <a:xfrm>
            <a:off x="-24064" y="4881965"/>
            <a:ext cx="3463089" cy="1976035"/>
          </a:xfrm>
          <a:prstGeom prst="rect">
            <a:avLst/>
          </a:prstGeom>
        </p:spPr>
      </p:pic>
      <p:pic>
        <p:nvPicPr>
          <p:cNvPr id="5" name="04"/>
          <p:cNvPicPr>
            <a:picLocks/>
          </p:cNvPicPr>
          <p:nvPr>
            <p:custDataLst>
              <p:tags r:id="rId4"/>
            </p:custDataLst>
          </p:nvPr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57" r="7761"/>
          <a:stretch/>
        </p:blipFill>
        <p:spPr>
          <a:xfrm>
            <a:off x="8521700" y="-24064"/>
            <a:ext cx="3678321" cy="1781411"/>
          </a:xfrm>
          <a:prstGeom prst="rect">
            <a:avLst/>
          </a:prstGeom>
        </p:spPr>
      </p:pic>
      <p:pic>
        <p:nvPicPr>
          <p:cNvPr id="13" name="Picture 4" descr="Resultado de imagem para calendar icon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860" y="5129058"/>
            <a:ext cx="1431737" cy="148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445" y="5739024"/>
            <a:ext cx="668565" cy="6478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061247" y="3239955"/>
            <a:ext cx="8883882" cy="114395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pt-BR" altLang="pt-BR" sz="3600" b="0" dirty="0" smtClean="0">
                <a:solidFill>
                  <a:srgbClr val="C00000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Nem sempre é possível ver estes elementos sem o desdobramento</a:t>
            </a:r>
            <a:r>
              <a:rPr lang="pt-BR" altLang="pt-BR" sz="3600" b="0" dirty="0" smtClean="0">
                <a:solidFill>
                  <a:srgbClr val="000099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pt-BR" altLang="pt-BR" sz="3600" b="0" dirty="0">
              <a:solidFill>
                <a:srgbClr val="000099"/>
              </a:solidFill>
              <a:latin typeface="Arial Rounded MT Bold" panose="020F07040305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068035" y="1349926"/>
            <a:ext cx="10104058" cy="223510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pt-BR" altLang="pt-BR" sz="3600" b="0" dirty="0" smtClean="0">
                <a:solidFill>
                  <a:srgbClr val="000099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Observa-se: peias, amarras, capacetes, manchas, objetos encravados, “chips”, manchas de trabalhos feitos, ovoides, etc.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061968" y="553358"/>
            <a:ext cx="8458200" cy="64639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pt-BR" altLang="pt-BR" sz="40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Por que fazer o </a:t>
            </a:r>
            <a:r>
              <a:rPr lang="pt-BR" altLang="pt-BR" sz="40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desdobramento</a:t>
            </a:r>
            <a:r>
              <a:rPr lang="pt-BR" altLang="pt-BR" sz="40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? </a:t>
            </a:r>
            <a:endParaRPr lang="pt-BR" altLang="pt-BR" sz="6600" b="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1061247" y="4642751"/>
            <a:ext cx="10104058" cy="115753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pt-BR" altLang="pt-BR" sz="3600" b="0" dirty="0" smtClean="0">
                <a:solidFill>
                  <a:srgbClr val="000099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 possível, mais fácil, acessar e trabalhar com as memórias.</a:t>
            </a:r>
            <a:endParaRPr lang="pt-BR" altLang="pt-BR" sz="3600" b="0" dirty="0">
              <a:solidFill>
                <a:srgbClr val="000099"/>
              </a:solidFill>
              <a:latin typeface="Arial Rounded MT Bold" panose="020F07040305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89314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7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06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00" y="0"/>
            <a:ext cx="11874500" cy="6858000"/>
          </a:xfrm>
          <a:prstGeom prst="rect">
            <a:avLst/>
          </a:prstGeom>
        </p:spPr>
      </p:pic>
      <p:pic>
        <p:nvPicPr>
          <p:cNvPr id="4" name="05"/>
          <p:cNvPicPr>
            <a:picLocks/>
          </p:cNvPicPr>
          <p:nvPr>
            <p:custDataLst>
              <p:tags r:id="rId3"/>
            </p:custDataLst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06" b="23841"/>
          <a:stretch/>
        </p:blipFill>
        <p:spPr>
          <a:xfrm>
            <a:off x="-24064" y="4881965"/>
            <a:ext cx="3463089" cy="1976035"/>
          </a:xfrm>
          <a:prstGeom prst="rect">
            <a:avLst/>
          </a:prstGeom>
        </p:spPr>
      </p:pic>
      <p:pic>
        <p:nvPicPr>
          <p:cNvPr id="5" name="04"/>
          <p:cNvPicPr>
            <a:picLocks/>
          </p:cNvPicPr>
          <p:nvPr>
            <p:custDataLst>
              <p:tags r:id="rId4"/>
            </p:custDataLst>
          </p:nvPr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57" r="7761"/>
          <a:stretch/>
        </p:blipFill>
        <p:spPr>
          <a:xfrm>
            <a:off x="8521700" y="-24064"/>
            <a:ext cx="3678321" cy="1781411"/>
          </a:xfrm>
          <a:prstGeom prst="rect">
            <a:avLst/>
          </a:prstGeom>
        </p:spPr>
      </p:pic>
      <p:pic>
        <p:nvPicPr>
          <p:cNvPr id="13" name="Picture 4" descr="Resultado de imagem para calendar icon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860" y="5129058"/>
            <a:ext cx="1431737" cy="148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445" y="5739024"/>
            <a:ext cx="668565" cy="6478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056508" y="547553"/>
            <a:ext cx="8458200" cy="64639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pt-BR" altLang="pt-BR" sz="40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Por que fazer o </a:t>
            </a:r>
            <a:r>
              <a:rPr lang="pt-BR" altLang="pt-BR" sz="40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desdobramento</a:t>
            </a:r>
            <a:r>
              <a:rPr lang="pt-BR" altLang="pt-BR" sz="40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? </a:t>
            </a:r>
            <a:endParaRPr lang="pt-BR" altLang="pt-BR" sz="6600" b="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051180" y="1507879"/>
            <a:ext cx="8883882" cy="19907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pt-BR" altLang="pt-BR" sz="4000" b="0" dirty="0" smtClean="0">
                <a:solidFill>
                  <a:srgbClr val="000099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 possível reconstituir um braço uma perna, curar uma ferida com muita facilidade, no corpo astral.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051180" y="3702853"/>
            <a:ext cx="8883882" cy="134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Tx/>
              <a:buNone/>
            </a:pPr>
            <a:r>
              <a:rPr lang="pt-BR" altLang="pt-BR" sz="4000" b="0" dirty="0" smtClean="0">
                <a:solidFill>
                  <a:srgbClr val="000099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médium aumenta o seu poder de análise do assistido.</a:t>
            </a:r>
            <a:endParaRPr lang="pt-BR" altLang="pt-BR" sz="4000" b="0" dirty="0">
              <a:solidFill>
                <a:srgbClr val="000099"/>
              </a:solidFill>
              <a:latin typeface="Arial Rounded MT Bold" panose="020F07040305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81905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7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06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00" y="0"/>
            <a:ext cx="11874500" cy="6858000"/>
          </a:xfrm>
          <a:prstGeom prst="rect">
            <a:avLst/>
          </a:prstGeom>
        </p:spPr>
      </p:pic>
      <p:pic>
        <p:nvPicPr>
          <p:cNvPr id="4" name="05"/>
          <p:cNvPicPr>
            <a:picLocks/>
          </p:cNvPicPr>
          <p:nvPr>
            <p:custDataLst>
              <p:tags r:id="rId3"/>
            </p:custDataLst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06" b="23841"/>
          <a:stretch/>
        </p:blipFill>
        <p:spPr>
          <a:xfrm>
            <a:off x="-24064" y="4881965"/>
            <a:ext cx="3463089" cy="1976035"/>
          </a:xfrm>
          <a:prstGeom prst="rect">
            <a:avLst/>
          </a:prstGeom>
        </p:spPr>
      </p:pic>
      <p:pic>
        <p:nvPicPr>
          <p:cNvPr id="5" name="04"/>
          <p:cNvPicPr>
            <a:picLocks/>
          </p:cNvPicPr>
          <p:nvPr>
            <p:custDataLst>
              <p:tags r:id="rId4"/>
            </p:custDataLst>
          </p:nvPr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57" r="7761"/>
          <a:stretch/>
        </p:blipFill>
        <p:spPr>
          <a:xfrm>
            <a:off x="8521700" y="-24064"/>
            <a:ext cx="3678321" cy="1781411"/>
          </a:xfrm>
          <a:prstGeom prst="rect">
            <a:avLst/>
          </a:prstGeom>
        </p:spPr>
      </p:pic>
      <p:pic>
        <p:nvPicPr>
          <p:cNvPr id="13" name="Picture 4" descr="Resultado de imagem para calendar icon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860" y="5129058"/>
            <a:ext cx="1431737" cy="148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445" y="5739024"/>
            <a:ext cx="668565" cy="6478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093903" y="438116"/>
            <a:ext cx="8458200" cy="64639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pt-BR" altLang="pt-BR" sz="40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Por que desdobrar ? </a:t>
            </a:r>
            <a:endParaRPr lang="pt-BR" altLang="pt-BR" sz="6600" b="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093902" y="1073888"/>
            <a:ext cx="10059371" cy="531535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pt-BR" altLang="pt-BR" sz="3200" b="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André Luiz - </a:t>
            </a:r>
            <a:r>
              <a:rPr lang="pt-BR" altLang="pt-BR" sz="2400" b="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Mecanismos da </a:t>
            </a:r>
            <a:r>
              <a:rPr lang="pt-BR" altLang="pt-BR" sz="2400" b="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Mediunidade cap. 23 </a:t>
            </a:r>
            <a:endParaRPr lang="pt-BR" altLang="pt-BR" sz="2400" b="0" dirty="0">
              <a:solidFill>
                <a:srgbClr val="000099"/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pt-BR" altLang="pt-BR" sz="4400" b="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“O</a:t>
            </a:r>
            <a:r>
              <a:rPr lang="pt-BR" altLang="pt-BR" sz="4400" b="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 </a:t>
            </a:r>
            <a:r>
              <a:rPr lang="pt-BR" sz="4400" b="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corpo </a:t>
            </a:r>
            <a:r>
              <a:rPr lang="pt-BR" sz="4400" b="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espiritual pode efetivamente desdobrar-se </a:t>
            </a:r>
            <a:r>
              <a:rPr lang="pt-BR" sz="4400" b="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e atuar com </a:t>
            </a:r>
            <a:r>
              <a:rPr lang="pt-BR" sz="4400" b="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os seus </a:t>
            </a:r>
            <a:r>
              <a:rPr lang="pt-BR" sz="4400" b="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recursos e implementos característicos, </a:t>
            </a:r>
            <a:r>
              <a:rPr lang="pt-BR" sz="4400" b="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como </a:t>
            </a:r>
            <a:r>
              <a:rPr lang="pt-BR" sz="4400" b="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consciência pensante</a:t>
            </a:r>
            <a:r>
              <a:rPr lang="pt-BR" sz="4400" b="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 </a:t>
            </a:r>
            <a:r>
              <a:rPr lang="pt-BR" sz="4400" b="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e organizadora, fora do </a:t>
            </a:r>
            <a:r>
              <a:rPr lang="pt-BR" sz="4400" b="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corpo físico.”</a:t>
            </a:r>
            <a:endParaRPr lang="pt-BR" altLang="pt-BR" sz="4400" b="0" dirty="0" smtClean="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7919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656129" y="1245157"/>
            <a:ext cx="8897575" cy="8953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pt-BR" altLang="pt-BR" sz="54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Leis da Apometria</a:t>
            </a:r>
            <a:endParaRPr lang="pt-BR" altLang="pt-BR" sz="72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656128" y="2303057"/>
            <a:ext cx="8897575" cy="255691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altLang="pt-BR" sz="40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O Dr. Lacerda sistematizou (organizou) a apometria em </a:t>
            </a:r>
            <a:r>
              <a:rPr lang="pt-BR" altLang="pt-BR" sz="4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13</a:t>
            </a:r>
            <a:r>
              <a:rPr lang="pt-BR" altLang="pt-BR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leis. </a:t>
            </a:r>
            <a:r>
              <a:rPr lang="pt-BR" altLang="pt-BR" sz="40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Disse que outras poderão ser descobertas.</a:t>
            </a:r>
          </a:p>
        </p:txBody>
      </p:sp>
    </p:spTree>
    <p:extLst>
      <p:ext uri="{BB962C8B-B14F-4D97-AF65-F5344CB8AC3E}">
        <p14:creationId xmlns:p14="http://schemas.microsoft.com/office/powerpoint/2010/main" val="54983295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305" y="236764"/>
            <a:ext cx="4297680" cy="600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http://www.apometriaalvorecer.org.br/wp-content/uploads/2014/06/ee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533" y="236764"/>
            <a:ext cx="4592998" cy="599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233353" y="6258742"/>
            <a:ext cx="5822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00000"/>
                </a:solidFill>
              </a:rPr>
              <a:t>Espírito/Matéria = Novos Horizontes para a Medicina (1987)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131235" y="6230636"/>
            <a:ext cx="3100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00000"/>
                </a:solidFill>
              </a:rPr>
              <a:t> Energia e Espírito (1993)</a:t>
            </a:r>
          </a:p>
        </p:txBody>
      </p:sp>
    </p:spTree>
    <p:extLst>
      <p:ext uri="{BB962C8B-B14F-4D97-AF65-F5344CB8AC3E}">
        <p14:creationId xmlns:p14="http://schemas.microsoft.com/office/powerpoint/2010/main" val="2997035767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791429" y="903454"/>
            <a:ext cx="8721823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BR" altLang="pt-BR" sz="4800" dirty="0">
                <a:solidFill>
                  <a:srgbClr val="000099"/>
                </a:solidFill>
                <a:latin typeface="Arial Rounded MT Bold"/>
              </a:rPr>
              <a:t>1ª Lei. </a:t>
            </a:r>
            <a:r>
              <a:rPr lang="pt-BR" altLang="pt-BR" sz="4800" dirty="0">
                <a:solidFill>
                  <a:srgbClr val="FF0000"/>
                </a:solidFill>
                <a:latin typeface="Arial Rounded MT Bold"/>
              </a:rPr>
              <a:t>Do</a:t>
            </a:r>
            <a:r>
              <a:rPr lang="pt-BR" altLang="pt-BR" sz="4800" dirty="0">
                <a:solidFill>
                  <a:srgbClr val="000099"/>
                </a:solidFill>
                <a:latin typeface="Arial Rounded MT Bold"/>
              </a:rPr>
              <a:t> </a:t>
            </a:r>
            <a:r>
              <a:rPr lang="pt-BR" altLang="pt-BR" sz="4800" dirty="0">
                <a:solidFill>
                  <a:srgbClr val="FF0000"/>
                </a:solidFill>
                <a:latin typeface="Arial Rounded MT Bold"/>
              </a:rPr>
              <a:t>Desdobramento</a:t>
            </a:r>
            <a:r>
              <a:rPr lang="pt-BR" altLang="pt-BR" sz="4800" dirty="0">
                <a:solidFill>
                  <a:srgbClr val="000099"/>
                </a:solidFill>
                <a:latin typeface="Arial Rounded MT Bold"/>
              </a:rPr>
              <a:t> </a:t>
            </a:r>
          </a:p>
          <a:p>
            <a:r>
              <a:rPr lang="pt-BR" altLang="pt-BR" sz="4800" dirty="0">
                <a:solidFill>
                  <a:srgbClr val="000099"/>
                </a:solidFill>
                <a:latin typeface="Arial Rounded MT Bold"/>
              </a:rPr>
              <a:t>(lei básica da apometria)</a:t>
            </a:r>
          </a:p>
          <a:p>
            <a:r>
              <a:rPr lang="pt-BR" altLang="pt-BR" sz="4800" dirty="0">
                <a:solidFill>
                  <a:srgbClr val="000099"/>
                </a:solidFill>
                <a:latin typeface="Arial Rounded MT Bold"/>
              </a:rPr>
              <a:t>Através de </a:t>
            </a:r>
            <a:r>
              <a:rPr lang="pt-BR" altLang="pt-BR" sz="4800" dirty="0">
                <a:solidFill>
                  <a:srgbClr val="FF0000"/>
                </a:solidFill>
                <a:latin typeface="Arial Rounded MT Bold"/>
              </a:rPr>
              <a:t>pulso energéticos </a:t>
            </a:r>
            <a:r>
              <a:rPr lang="pt-BR" altLang="pt-BR" sz="4800" dirty="0">
                <a:solidFill>
                  <a:srgbClr val="000099"/>
                </a:solidFill>
                <a:latin typeface="Arial Rounded MT Bold"/>
              </a:rPr>
              <a:t>(projeção mental), dar-se-á o </a:t>
            </a:r>
            <a:r>
              <a:rPr lang="pt-BR" altLang="pt-BR" sz="4800" dirty="0">
                <a:solidFill>
                  <a:srgbClr val="FF0000"/>
                </a:solidFill>
                <a:latin typeface="Arial Rounded MT Bold"/>
              </a:rPr>
              <a:t>desdobramento completo,</a:t>
            </a:r>
          </a:p>
          <a:p>
            <a:r>
              <a:rPr lang="pt-BR" altLang="pt-BR" sz="4800" dirty="0">
                <a:solidFill>
                  <a:srgbClr val="C00000"/>
                </a:solidFill>
                <a:latin typeface="Arial Rounded MT Bold"/>
              </a:rPr>
              <a:t>conservando a consciência.</a:t>
            </a:r>
            <a:r>
              <a:rPr lang="pt-BR" altLang="pt-BR" sz="4800" dirty="0">
                <a:solidFill>
                  <a:srgbClr val="000099"/>
                </a:solidFill>
                <a:latin typeface="Arial Rounded MT Bol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31250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3.bp.blogspot.com/_JQy3J9nXhCc/TS9rcyHq5BI/AAAAAAAABDw/pWxFZO8ifYw/s1600/apometria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07" y="244929"/>
            <a:ext cx="11340193" cy="6351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921213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768670" y="1270777"/>
            <a:ext cx="88129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BR" altLang="pt-BR" sz="40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2ª Lei. </a:t>
            </a:r>
            <a:r>
              <a:rPr lang="pt-BR" altLang="pt-BR" sz="4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D</a:t>
            </a:r>
            <a:r>
              <a:rPr lang="pt-BR" sz="4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o</a:t>
            </a:r>
            <a:r>
              <a:rPr lang="pt-BR" sz="40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 </a:t>
            </a:r>
            <a:r>
              <a:rPr lang="pt-BR" sz="4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Acoplamento</a:t>
            </a:r>
            <a:endParaRPr lang="pt-BR" sz="4000" dirty="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780100" y="1987678"/>
            <a:ext cx="88129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BR" altLang="pt-BR" sz="40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3ª Lei. </a:t>
            </a:r>
            <a:r>
              <a:rPr lang="pt-BR" altLang="pt-BR" sz="4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D</a:t>
            </a:r>
            <a:r>
              <a:rPr lang="pt-BR" sz="4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as Viagens astrais </a:t>
            </a:r>
          </a:p>
        </p:txBody>
      </p:sp>
    </p:spTree>
    <p:extLst>
      <p:ext uri="{BB962C8B-B14F-4D97-AF65-F5344CB8AC3E}">
        <p14:creationId xmlns:p14="http://schemas.microsoft.com/office/powerpoint/2010/main" val="28389639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1.bp.blogspot.com/_-jqxCOAjzck/S-sMbpuVBUI/AAAAAAAAAM8/-wZK7bIXKDE/s1600/viagem_astral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43" y="236764"/>
            <a:ext cx="11332028" cy="635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987137" y="611827"/>
            <a:ext cx="3612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Viagens astrais</a:t>
            </a:r>
            <a:endParaRPr lang="pt-BR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6125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7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06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00" y="0"/>
            <a:ext cx="11874500" cy="6858000"/>
          </a:xfrm>
          <a:prstGeom prst="rect">
            <a:avLst/>
          </a:prstGeom>
        </p:spPr>
      </p:pic>
      <p:pic>
        <p:nvPicPr>
          <p:cNvPr id="4" name="05"/>
          <p:cNvPicPr>
            <a:picLocks/>
          </p:cNvPicPr>
          <p:nvPr>
            <p:custDataLst>
              <p:tags r:id="rId3"/>
            </p:custDataLst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06" b="23841"/>
          <a:stretch/>
        </p:blipFill>
        <p:spPr>
          <a:xfrm>
            <a:off x="-24064" y="4881965"/>
            <a:ext cx="3463089" cy="1976035"/>
          </a:xfrm>
          <a:prstGeom prst="rect">
            <a:avLst/>
          </a:prstGeom>
        </p:spPr>
      </p:pic>
      <p:pic>
        <p:nvPicPr>
          <p:cNvPr id="5" name="04"/>
          <p:cNvPicPr>
            <a:picLocks/>
          </p:cNvPicPr>
          <p:nvPr>
            <p:custDataLst>
              <p:tags r:id="rId4"/>
            </p:custDataLst>
          </p:nvPr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57" r="7761"/>
          <a:stretch/>
        </p:blipFill>
        <p:spPr>
          <a:xfrm>
            <a:off x="8521700" y="-24064"/>
            <a:ext cx="3678321" cy="1781411"/>
          </a:xfrm>
          <a:prstGeom prst="rect">
            <a:avLst/>
          </a:prstGeom>
        </p:spPr>
      </p:pic>
      <p:pic>
        <p:nvPicPr>
          <p:cNvPr id="13" name="Picture 4" descr="Resultado de imagem para calendar icon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860" y="5129058"/>
            <a:ext cx="1431737" cy="148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445" y="5739024"/>
            <a:ext cx="668565" cy="6478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059975" y="600394"/>
            <a:ext cx="8387389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pt-BR" altLang="pt-BR" sz="5400" i="1" u="sng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APOMETRIA</a:t>
            </a:r>
            <a:r>
              <a:rPr lang="pt-BR" altLang="pt-BR" sz="5400" i="1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  <a:endParaRPr lang="pt-BR" altLang="pt-BR" sz="5400" i="1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  <a:p>
            <a:r>
              <a:rPr lang="pt-BR" altLang="pt-BR" sz="3600" b="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O que a palavra significa?</a:t>
            </a:r>
            <a:endParaRPr lang="pt-BR" altLang="pt-BR" sz="3600" dirty="0" smtClean="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059975" y="4206288"/>
            <a:ext cx="875133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BR" altLang="pt-BR" sz="4800" i="1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= </a:t>
            </a:r>
            <a:r>
              <a:rPr lang="pt-BR" altLang="pt-BR" sz="5400" i="1" u="sng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DESDOBRAMENTO</a:t>
            </a:r>
            <a:endParaRPr lang="pt-BR" altLang="pt-BR" sz="4000" i="1" u="sng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059974" y="5232909"/>
            <a:ext cx="100189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BR" altLang="pt-BR" sz="3600" b="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Clássica saída do perispírito do </a:t>
            </a:r>
            <a:r>
              <a:rPr lang="pt-BR" altLang="pt-BR" sz="3600" b="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corpo </a:t>
            </a:r>
            <a:r>
              <a:rPr lang="pt-BR" altLang="pt-BR" sz="3600" b="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físico</a:t>
            </a:r>
            <a:endParaRPr lang="pt-BR" altLang="pt-BR" sz="3600" b="0" dirty="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068221" y="2230498"/>
            <a:ext cx="88922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BR" altLang="pt-BR" sz="2400" b="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do </a:t>
            </a:r>
            <a:r>
              <a:rPr lang="pt-BR" altLang="pt-BR" sz="2400" b="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grego</a:t>
            </a:r>
            <a:r>
              <a:rPr lang="pt-BR" altLang="pt-BR" sz="2400" b="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: </a:t>
            </a:r>
            <a:r>
              <a:rPr lang="pt-BR" altLang="pt-BR" sz="32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APO + METRIA</a:t>
            </a:r>
            <a:endParaRPr lang="pt-BR" altLang="pt-BR" sz="2400" dirty="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075740" y="2962624"/>
            <a:ext cx="1050938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tabLst>
                <a:tab pos="2154238" algn="l"/>
              </a:tabLst>
            </a:pPr>
            <a:r>
              <a:rPr lang="pt-BR" altLang="pt-BR" sz="3600" b="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“</a:t>
            </a:r>
            <a:r>
              <a:rPr lang="pt-BR" altLang="pt-BR" sz="3600" b="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apo</a:t>
            </a:r>
            <a:r>
              <a:rPr lang="pt-BR" altLang="pt-BR" sz="3600" b="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“ </a:t>
            </a:r>
            <a:r>
              <a:rPr lang="pt-BR" altLang="pt-BR" sz="36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	</a:t>
            </a:r>
            <a:r>
              <a:rPr lang="pt-BR" altLang="pt-BR" sz="3600" b="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= </a:t>
            </a:r>
            <a:r>
              <a:rPr lang="pt-BR" altLang="pt-BR" sz="3600" b="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separação, afastamento</a:t>
            </a:r>
          </a:p>
          <a:p>
            <a:pPr>
              <a:buFont typeface="Wingdings" pitchFamily="2" charset="2"/>
              <a:buNone/>
              <a:tabLst>
                <a:tab pos="2154238" algn="l"/>
              </a:tabLst>
            </a:pPr>
            <a:r>
              <a:rPr lang="pt-BR" altLang="pt-BR" sz="3600" b="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“</a:t>
            </a:r>
            <a:r>
              <a:rPr lang="pt-BR" altLang="pt-BR" sz="3600" b="0" dirty="0" err="1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metria</a:t>
            </a:r>
            <a:r>
              <a:rPr lang="pt-BR" altLang="pt-BR" sz="3600" b="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“ 	= </a:t>
            </a:r>
            <a:r>
              <a:rPr lang="pt-BR" altLang="pt-BR" sz="3600" b="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relativo à medida, que </a:t>
            </a:r>
            <a:r>
              <a:rPr lang="pt-BR" altLang="pt-BR" sz="3600" b="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mede</a:t>
            </a:r>
          </a:p>
        </p:txBody>
      </p:sp>
    </p:spTree>
    <p:extLst>
      <p:ext uri="{BB962C8B-B14F-4D97-AF65-F5344CB8AC3E}">
        <p14:creationId xmlns:p14="http://schemas.microsoft.com/office/powerpoint/2010/main" val="68355324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786088" y="1056580"/>
            <a:ext cx="889933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spcAft>
                <a:spcPts val="1200"/>
              </a:spcAft>
            </a:pPr>
            <a:r>
              <a:rPr lang="pt-BR" sz="32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André Luiz – </a:t>
            </a:r>
            <a:r>
              <a:rPr lang="pt-BR" sz="24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Mecanismos da Mediunidade cap. 21 Desdobramento e Mediunidade</a:t>
            </a:r>
            <a:endParaRPr lang="pt-BR" sz="3200" dirty="0">
              <a:solidFill>
                <a:srgbClr val="000099"/>
              </a:solidFill>
              <a:latin typeface="Arial Rounded MT Bold" panose="020F0704030504030204" pitchFamily="34" charset="0"/>
            </a:endParaRPr>
          </a:p>
          <a:p>
            <a:r>
              <a:rPr lang="pt-BR" sz="44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“É imperioso notar, porém, que considerável número de pessoas, </a:t>
            </a:r>
            <a:r>
              <a:rPr lang="pt-BR" sz="44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principalmente as que se adestraram para esse fim,</a:t>
            </a:r>
            <a:r>
              <a:rPr lang="pt-BR" sz="44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 </a:t>
            </a:r>
            <a:r>
              <a:rPr lang="pt-BR" sz="44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efetuam incursões nos planos do Espírito,...</a:t>
            </a:r>
            <a:r>
              <a:rPr lang="pt-BR" sz="44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623879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786088" y="718026"/>
            <a:ext cx="8899330" cy="584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spcAft>
                <a:spcPts val="1200"/>
              </a:spcAft>
            </a:pPr>
            <a:r>
              <a:rPr lang="pt-BR" sz="32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André Luiz – </a:t>
            </a:r>
            <a:r>
              <a:rPr lang="pt-BR" sz="24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Mecanismos da Mediunidade cap. 21 Desdobramento e Mediunidade</a:t>
            </a:r>
            <a:endParaRPr lang="pt-BR" sz="3200" dirty="0">
              <a:solidFill>
                <a:srgbClr val="000099"/>
              </a:solidFill>
              <a:latin typeface="Arial Rounded MT Bold" panose="020F0704030504030204" pitchFamily="34" charset="0"/>
            </a:endParaRPr>
          </a:p>
          <a:p>
            <a:r>
              <a:rPr lang="pt-BR" sz="44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...“transformando-se, muitas vezes, </a:t>
            </a:r>
            <a:r>
              <a:rPr lang="pt-BR" sz="44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em preciosos instrumentos dos Benfeitores da Espiritualidade</a:t>
            </a:r>
            <a:r>
              <a:rPr lang="pt-BR" sz="44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, como oficiais de ligação entre a esfera física e a esfera extrafísica.”</a:t>
            </a:r>
          </a:p>
        </p:txBody>
      </p:sp>
    </p:spTree>
    <p:extLst>
      <p:ext uri="{BB962C8B-B14F-4D97-AF65-F5344CB8AC3E}">
        <p14:creationId xmlns:p14="http://schemas.microsoft.com/office/powerpoint/2010/main" val="14661835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796806" y="757186"/>
            <a:ext cx="8899330" cy="578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4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André Luiz </a:t>
            </a:r>
            <a:r>
              <a:rPr lang="pt-BR" sz="16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– Mecanismos da Mediunidade cap. 21 Desdobramento e Mediunidade</a:t>
            </a:r>
          </a:p>
          <a:p>
            <a:r>
              <a:rPr lang="pt-BR" sz="48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Cumpre destacar, entretanto, </a:t>
            </a:r>
            <a:r>
              <a:rPr lang="pt-BR" sz="48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a importância do estudo </a:t>
            </a:r>
            <a:r>
              <a:rPr lang="pt-BR" sz="48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para quantos se vejam chamados a semelhante gênero de serviço, porque, segundo a Lei do Campo Mental (sintonia)...</a:t>
            </a:r>
            <a:endParaRPr lang="pt-BR" altLang="pt-BR" sz="48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52127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786088" y="947216"/>
            <a:ext cx="8899330" cy="430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4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André Luiz </a:t>
            </a:r>
            <a:r>
              <a:rPr lang="pt-BR" sz="16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– Mecanismos da Mediunidade cap. 21 Desdobramento e Mediunidade</a:t>
            </a:r>
          </a:p>
          <a:p>
            <a:r>
              <a:rPr lang="pt-BR" sz="38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...</a:t>
            </a:r>
            <a:r>
              <a:rPr lang="pt-BR" sz="48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cada Espírito </a:t>
            </a:r>
            <a:r>
              <a:rPr lang="pt-BR" sz="48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somente logrará chegar</a:t>
            </a:r>
            <a:r>
              <a:rPr lang="pt-BR" sz="48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, do ponto de vista da compreensão necessária, </a:t>
            </a:r>
            <a:r>
              <a:rPr lang="pt-BR" sz="48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até onde se lhe paire o discernimento.</a:t>
            </a:r>
            <a:endParaRPr lang="pt-BR" altLang="pt-BR" sz="48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578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768670" y="1267933"/>
            <a:ext cx="881292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BR" altLang="pt-BR" sz="40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4ª Lei. </a:t>
            </a:r>
            <a:r>
              <a:rPr lang="pt-BR" altLang="pt-BR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D</a:t>
            </a:r>
            <a:r>
              <a:rPr lang="pt-BR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 Formação dos Campos de Força.</a:t>
            </a:r>
          </a:p>
        </p:txBody>
      </p:sp>
    </p:spTree>
    <p:extLst>
      <p:ext uri="{BB962C8B-B14F-4D97-AF65-F5344CB8AC3E}">
        <p14:creationId xmlns:p14="http://schemas.microsoft.com/office/powerpoint/2010/main" val="291293073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79" y="236764"/>
            <a:ext cx="11315700" cy="6368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013167" y="383722"/>
            <a:ext cx="5912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Formação dos Campos de Força.</a:t>
            </a:r>
            <a:endParaRPr lang="pt-BR" sz="28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67328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786088" y="1271641"/>
            <a:ext cx="89705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BR" altLang="pt-BR" sz="32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5ª Lei. </a:t>
            </a:r>
            <a:r>
              <a:rPr lang="pt-BR" altLang="pt-BR" sz="32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Da Revitalização dos Médiuns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765656" y="1987721"/>
            <a:ext cx="88129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buFontTx/>
              <a:buNone/>
            </a:pPr>
            <a:r>
              <a:rPr lang="pt-BR" altLang="pt-BR" sz="32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6ª Lei. </a:t>
            </a:r>
            <a:r>
              <a:rPr lang="pt-BR" altLang="pt-BR" sz="32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Da </a:t>
            </a:r>
            <a:r>
              <a:rPr lang="pt-BR" sz="32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Condução para hospital do astral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765656" y="2700388"/>
            <a:ext cx="88129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buFontTx/>
              <a:buNone/>
            </a:pPr>
            <a:r>
              <a:rPr lang="pt-BR" altLang="pt-BR" sz="32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7ª Lei. </a:t>
            </a:r>
            <a:r>
              <a:rPr lang="pt-BR" altLang="pt-BR" sz="32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Da Ação dos espíritos Socorristas</a:t>
            </a:r>
          </a:p>
        </p:txBody>
      </p:sp>
    </p:spTree>
    <p:extLst>
      <p:ext uri="{BB962C8B-B14F-4D97-AF65-F5344CB8AC3E}">
        <p14:creationId xmlns:p14="http://schemas.microsoft.com/office/powerpoint/2010/main" val="259502796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3" grpId="0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71" y="285750"/>
            <a:ext cx="11291207" cy="630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604261" y="499654"/>
            <a:ext cx="5530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pt-BR" sz="28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Ação dos espíritos Socorristas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94324240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774365" y="1267458"/>
            <a:ext cx="88129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buFontTx/>
              <a:buNone/>
            </a:pPr>
            <a:r>
              <a:rPr lang="pt-BR" altLang="pt-BR" sz="40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8ª Lei. </a:t>
            </a:r>
            <a:r>
              <a:rPr lang="pt-BR" altLang="pt-BR" sz="4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Da Sintonia</a:t>
            </a:r>
          </a:p>
        </p:txBody>
      </p:sp>
    </p:spTree>
    <p:extLst>
      <p:ext uri="{BB962C8B-B14F-4D97-AF65-F5344CB8AC3E}">
        <p14:creationId xmlns:p14="http://schemas.microsoft.com/office/powerpoint/2010/main" val="106857043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697420" y="3421453"/>
            <a:ext cx="88129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BR" altLang="pt-BR" sz="2800" dirty="0"/>
              <a:t>2..    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79" y="236764"/>
            <a:ext cx="11323864" cy="635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441756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3.bp.blogspot.com/_JQy3J9nXhCc/TS9rcyHq5BI/AAAAAAAABDw/pWxFZO8ifYw/s1600/apometria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07" y="244929"/>
            <a:ext cx="11340193" cy="6351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20749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774365" y="1030517"/>
            <a:ext cx="88129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buFontTx/>
              <a:buNone/>
            </a:pPr>
            <a:r>
              <a:rPr lang="pt-BR" altLang="pt-BR" sz="40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9ª Lei. </a:t>
            </a:r>
            <a:r>
              <a:rPr lang="pt-BR" altLang="pt-BR" sz="4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Da</a:t>
            </a:r>
            <a:r>
              <a:rPr lang="pt-BR" altLang="pt-BR" sz="40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 </a:t>
            </a:r>
            <a:r>
              <a:rPr lang="pt-BR" altLang="pt-BR" sz="4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Volta ao passado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774365" y="1837203"/>
            <a:ext cx="881292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1978025" indent="-1978025"/>
            <a:r>
              <a:rPr lang="pt-BR" altLang="pt-BR" sz="40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10ª Lei. </a:t>
            </a:r>
            <a:r>
              <a:rPr lang="pt-BR" altLang="pt-BR" sz="4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Da</a:t>
            </a:r>
            <a:r>
              <a:rPr lang="pt-BR" altLang="pt-BR" sz="40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 </a:t>
            </a:r>
            <a:r>
              <a:rPr lang="pt-BR" sz="4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Convergência para o futuro</a:t>
            </a:r>
            <a:endParaRPr lang="pt-BR" altLang="pt-BR" sz="40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774365" y="3260537"/>
            <a:ext cx="881292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1978025" indent="-1978025"/>
            <a:r>
              <a:rPr lang="pt-BR" altLang="pt-BR" sz="40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11ª Lei. </a:t>
            </a:r>
            <a:r>
              <a:rPr lang="pt-BR" altLang="pt-BR" sz="4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D</a:t>
            </a:r>
            <a:r>
              <a:rPr lang="pt-BR" sz="4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a</a:t>
            </a:r>
            <a:r>
              <a:rPr lang="pt-BR" sz="40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 </a:t>
            </a:r>
            <a:r>
              <a:rPr lang="pt-BR" sz="4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Ação telúrica sobre os desencarnados</a:t>
            </a:r>
            <a:endParaRPr lang="pt-BR" altLang="pt-BR" sz="40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774365" y="4701206"/>
            <a:ext cx="88129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buFontTx/>
              <a:buNone/>
            </a:pPr>
            <a:r>
              <a:rPr lang="pt-BR" altLang="pt-BR" sz="40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12ª Lei. </a:t>
            </a:r>
            <a:r>
              <a:rPr lang="pt-BR" altLang="pt-BR" sz="4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Do </a:t>
            </a:r>
            <a:r>
              <a:rPr lang="pt-BR" sz="4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Retorno ao presente</a:t>
            </a:r>
            <a:endParaRPr lang="pt-BR" altLang="pt-BR" sz="40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772787" y="5534822"/>
            <a:ext cx="88129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buFontTx/>
              <a:buNone/>
            </a:pPr>
            <a:r>
              <a:rPr lang="pt-BR" altLang="pt-BR" sz="40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13ª Lei. </a:t>
            </a:r>
            <a:r>
              <a:rPr lang="pt-BR" altLang="pt-BR" sz="4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Dos</a:t>
            </a:r>
            <a:r>
              <a:rPr lang="pt-BR" altLang="pt-BR" sz="40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 </a:t>
            </a:r>
            <a:r>
              <a:rPr lang="pt-BR" altLang="pt-BR" sz="4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Bolsões</a:t>
            </a:r>
            <a:endParaRPr lang="pt-BR" altLang="pt-BR" sz="4000" dirty="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6139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3" grpId="0"/>
      <p:bldP spid="4" grpId="0"/>
      <p:bldP spid="5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772787" y="819484"/>
            <a:ext cx="881292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buFontTx/>
              <a:buNone/>
            </a:pPr>
            <a:r>
              <a:rPr lang="pt-BR" altLang="pt-BR" sz="44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Cuidado com as imitações: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772787" y="1705175"/>
            <a:ext cx="88129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buFontTx/>
              <a:buNone/>
            </a:pPr>
            <a:r>
              <a:rPr lang="pt-BR" altLang="pt-BR" sz="32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As 7 linhas da apometria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772787" y="2414861"/>
            <a:ext cx="88129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buFontTx/>
              <a:buNone/>
            </a:pPr>
            <a:r>
              <a:rPr lang="pt-BR" altLang="pt-BR" sz="32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Apometria </a:t>
            </a:r>
            <a:r>
              <a:rPr lang="pt-BR" altLang="pt-BR" sz="3200" dirty="0" err="1">
                <a:solidFill>
                  <a:srgbClr val="000099"/>
                </a:solidFill>
                <a:latin typeface="Arial Rounded MT Bold" panose="020F0704030504030204" pitchFamily="34" charset="0"/>
              </a:rPr>
              <a:t>Xamânica</a:t>
            </a:r>
            <a:endParaRPr lang="pt-BR" altLang="pt-BR" sz="3200" dirty="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772787" y="3137372"/>
            <a:ext cx="88129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buFontTx/>
              <a:buNone/>
            </a:pPr>
            <a:r>
              <a:rPr lang="pt-BR" altLang="pt-BR" sz="32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Apometria Quântica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772787" y="3851393"/>
            <a:ext cx="88129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buFontTx/>
              <a:buNone/>
            </a:pPr>
            <a:r>
              <a:rPr lang="pt-BR" altLang="pt-BR" sz="32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Apometria Espiritual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772787" y="4573905"/>
            <a:ext cx="88129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buFontTx/>
              <a:buNone/>
            </a:pPr>
            <a:r>
              <a:rPr lang="pt-BR" altLang="pt-BR" sz="32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“Captação Anímica” 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772787" y="5296417"/>
            <a:ext cx="88129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buFontTx/>
              <a:buNone/>
            </a:pPr>
            <a:r>
              <a:rPr lang="pt-BR" sz="32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Apometria Confederada Estelar Gênesis II</a:t>
            </a:r>
            <a:endParaRPr lang="pt-BR" altLang="pt-BR" sz="3200" dirty="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772786" y="5849665"/>
            <a:ext cx="978686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buFontTx/>
              <a:buNone/>
            </a:pPr>
            <a:r>
              <a:rPr lang="pt-BR" sz="4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Apometria só tem </a:t>
            </a:r>
            <a:r>
              <a:rPr lang="pt-BR" sz="40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uma: Dr. Lacerda</a:t>
            </a:r>
            <a:endParaRPr lang="pt-BR" altLang="pt-BR" sz="40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633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108" y="812503"/>
            <a:ext cx="3581095" cy="537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http://www.apometriaalvorecer.org.br/wp-content/uploads/2014/06/ee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357" y="809986"/>
            <a:ext cx="3829978" cy="532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535430" y="6217921"/>
            <a:ext cx="5897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00000"/>
                </a:solidFill>
                <a:latin typeface="Arial Narrow" panose="020B0606020202030204" pitchFamily="34" charset="0"/>
              </a:rPr>
              <a:t>Espírito/Matéria = Novos Horizontes para a Medicina (1987)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193281" y="6189815"/>
            <a:ext cx="3025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00000"/>
                </a:solidFill>
                <a:latin typeface="Arial Narrow" panose="020B0606020202030204" pitchFamily="34" charset="0"/>
              </a:rPr>
              <a:t> Energia e Espírito (1993)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772787" y="144607"/>
            <a:ext cx="88129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buFontTx/>
              <a:buNone/>
            </a:pPr>
            <a:r>
              <a:rPr lang="pt-BR" altLang="pt-BR" sz="4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Leituras recomendas</a:t>
            </a:r>
          </a:p>
        </p:txBody>
      </p:sp>
    </p:spTree>
    <p:extLst>
      <p:ext uri="{BB962C8B-B14F-4D97-AF65-F5344CB8AC3E}">
        <p14:creationId xmlns:p14="http://schemas.microsoft.com/office/powerpoint/2010/main" val="118173572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772787" y="325689"/>
            <a:ext cx="88129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buFontTx/>
              <a:buNone/>
            </a:pPr>
            <a:r>
              <a:rPr lang="pt-BR" altLang="pt-BR" sz="4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Leituras recomendas</a:t>
            </a:r>
          </a:p>
        </p:txBody>
      </p:sp>
      <p:pic>
        <p:nvPicPr>
          <p:cNvPr id="2050" name="Picture 2" descr="http://www.mensagemespirita.com.br/images/uploads/livros_file_foto/ar-300x300-21489746_g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35476"/>
            <a:ext cx="4525702" cy="452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megalivros.vteximg.com.br/arquivos/ids/176265-478-478/apometria_vista_do_alem_capa_nov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300" y="1135476"/>
            <a:ext cx="4525700" cy="452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165929" y="6132062"/>
            <a:ext cx="30583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buFontTx/>
              <a:buNone/>
            </a:pPr>
            <a:r>
              <a:rPr lang="pt-BR" altLang="pt-BR" sz="2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Dr. Vitor Ronaldo Costa</a:t>
            </a: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6742175" y="6141658"/>
            <a:ext cx="39140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buFontTx/>
              <a:buNone/>
            </a:pPr>
            <a:r>
              <a:rPr lang="pt-BR" altLang="pt-BR" sz="2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Eurípedes Barsanulfo e outros</a:t>
            </a: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6753906" y="5741548"/>
            <a:ext cx="39140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buFontTx/>
              <a:buNone/>
            </a:pPr>
            <a:r>
              <a:rPr lang="pt-BR" altLang="pt-BR" sz="2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Apometria Vista do Além</a:t>
            </a: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167102" y="5744111"/>
            <a:ext cx="36679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buFontTx/>
              <a:buNone/>
            </a:pPr>
            <a:r>
              <a:rPr lang="pt-BR" altLang="pt-BR" sz="2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Desobsessão &amp; Apometria</a:t>
            </a:r>
          </a:p>
        </p:txBody>
      </p:sp>
    </p:spTree>
    <p:extLst>
      <p:ext uri="{BB962C8B-B14F-4D97-AF65-F5344CB8AC3E}">
        <p14:creationId xmlns:p14="http://schemas.microsoft.com/office/powerpoint/2010/main" val="178379444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772787" y="260369"/>
            <a:ext cx="88129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buFontTx/>
              <a:buNone/>
            </a:pPr>
            <a:r>
              <a:rPr lang="pt-BR" altLang="pt-BR" sz="4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Leituras recomendas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772791" y="6111066"/>
            <a:ext cx="21544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buFontTx/>
              <a:buNone/>
            </a:pPr>
            <a:r>
              <a:rPr lang="pt-BR" altLang="pt-BR" dirty="0">
                <a:solidFill>
                  <a:srgbClr val="C00000"/>
                </a:solidFill>
                <a:latin typeface="Arial Rounded MT Bold" panose="020F0704030504030204" pitchFamily="34" charset="0"/>
              </a:rPr>
              <a:t>Marcel Benedeti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772786" y="5753457"/>
            <a:ext cx="35272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buFontTx/>
              <a:buNone/>
            </a:pPr>
            <a:r>
              <a:rPr lang="pt-BR" altLang="pt-BR" dirty="0">
                <a:solidFill>
                  <a:srgbClr val="C00000"/>
                </a:solidFill>
                <a:latin typeface="Arial Rounded MT Bold" panose="020F0704030504030204" pitchFamily="34" charset="0"/>
              </a:rPr>
              <a:t>Apometria ... E Porque Não?</a:t>
            </a:r>
          </a:p>
        </p:txBody>
      </p:sp>
      <p:pic>
        <p:nvPicPr>
          <p:cNvPr id="4098" name="Picture 2" descr="https://www.oclarim.org/produtos/18/2014-09-25-09-09-47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622" y="856805"/>
            <a:ext cx="3957470" cy="459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6445000" y="5465576"/>
            <a:ext cx="352723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buFontTx/>
              <a:buNone/>
            </a:pPr>
            <a:r>
              <a:rPr lang="pt-BR" altLang="pt-BR" dirty="0">
                <a:solidFill>
                  <a:srgbClr val="C00000"/>
                </a:solidFill>
                <a:latin typeface="Arial Rounded MT Bold" panose="020F0704030504030204" pitchFamily="34" charset="0"/>
              </a:rPr>
              <a:t>Apometria Novos Horizontes da Medicina Espiritual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6452622" y="6122789"/>
            <a:ext cx="33713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buFontTx/>
              <a:buNone/>
            </a:pPr>
            <a:r>
              <a:rPr lang="pt-BR" altLang="pt-BR" dirty="0">
                <a:solidFill>
                  <a:srgbClr val="C00000"/>
                </a:solidFill>
                <a:latin typeface="Arial Rounded MT Bold" panose="020F0704030504030204" pitchFamily="34" charset="0"/>
              </a:rPr>
              <a:t>Vitor Ronaldo Costa</a:t>
            </a:r>
          </a:p>
        </p:txBody>
      </p:sp>
      <p:pic>
        <p:nvPicPr>
          <p:cNvPr id="1026" name="Picture 2" descr="Resultado de imagem para apometria por que nã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209" y="1003757"/>
            <a:ext cx="2919816" cy="455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39302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772787" y="456313"/>
            <a:ext cx="88129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buFontTx/>
              <a:buNone/>
            </a:pPr>
            <a:r>
              <a:rPr lang="pt-BR" altLang="pt-BR" sz="4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Leituras recomendas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655557" y="5658789"/>
            <a:ext cx="86722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buFontTx/>
              <a:buNone/>
            </a:pPr>
            <a:r>
              <a:rPr lang="pt-BR" altLang="pt-BR" sz="24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Ramatis – Trilogia sobre Apometria</a:t>
            </a:r>
          </a:p>
        </p:txBody>
      </p:sp>
      <p:pic>
        <p:nvPicPr>
          <p:cNvPr id="3074" name="Picture 2" descr="http://www.mensagemespirita.com.br/uploads/livros_file_foto/1572391_g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680" y="1267924"/>
            <a:ext cx="2892426" cy="430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gruporamatis.org.br/wp-content/uploads/2009/06/evolucao_no_planeta_azu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557" y="1267924"/>
            <a:ext cx="2892997" cy="433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655557" y="6080822"/>
            <a:ext cx="86722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buFontTx/>
              <a:buNone/>
            </a:pPr>
            <a:r>
              <a:rPr lang="pt-BR" altLang="pt-BR" sz="2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Evolução no Planeta Azul / Jardim dos Orixás / Vozes de </a:t>
            </a:r>
            <a:r>
              <a:rPr lang="pt-BR" altLang="pt-BR" sz="2000" dirty="0" err="1">
                <a:solidFill>
                  <a:srgbClr val="C00000"/>
                </a:solidFill>
                <a:latin typeface="Arial Rounded MT Bold" panose="020F0704030504030204" pitchFamily="34" charset="0"/>
              </a:rPr>
              <a:t>Aruanda</a:t>
            </a:r>
            <a:endParaRPr lang="pt-BR" altLang="pt-BR" sz="20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270" y="1281100"/>
            <a:ext cx="2856441" cy="431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9534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772787" y="456313"/>
            <a:ext cx="88129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buFontTx/>
              <a:buNone/>
            </a:pPr>
            <a:r>
              <a:rPr lang="pt-BR" altLang="pt-BR" sz="4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Leituras recomendas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030693" y="6318842"/>
            <a:ext cx="21544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buFontTx/>
              <a:buNone/>
            </a:pPr>
            <a:r>
              <a:rPr lang="pt-BR" altLang="pt-BR" sz="14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JS Godinho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030692" y="5872458"/>
            <a:ext cx="39363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buFontTx/>
              <a:buNone/>
            </a:pPr>
            <a:r>
              <a:rPr lang="pt-BR" altLang="pt-BR" sz="14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Conflitos Conscienciais Personalidades Múltiplas &amp; Subpersonalidades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6453516" y="5959749"/>
            <a:ext cx="41385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buFontTx/>
              <a:buNone/>
            </a:pPr>
            <a:r>
              <a:rPr lang="pt-BR" altLang="pt-BR" sz="14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Os Dragões – Maria Modesto Cravo</a:t>
            </a:r>
          </a:p>
        </p:txBody>
      </p:sp>
      <p:sp>
        <p:nvSpPr>
          <p:cNvPr id="2" name="AutoShape 2" descr="data:image/jpeg;base64,/9j/4AAQSkZJRgABAQAAAQABAAD/2wCEAAkGBxQSEhQUExQWFhUWFBUWFxQYFBgVFxcVFBUYFhcUFBcYHCggGBolHBQXITEhJSkrLi4uFx8zODMsNygtLisBCgoKDg0OGxAQGywkICUsLCwsLCwsLCwsLDQsLCwsLCwsLCwsLCwsLCwsLCwsLCwsLCwsLCwsLCwsLCwsLCwsLP/AABEIAREAuQMBIgACEQEDEQH/xAAcAAABBQEBAQAAAAAAAAAAAAACAAMEBQYBBwj/xABLEAACAQIEAwUEBQoDAw0BAAABAgMAEQQFEiETMVEGIkFhcTKBkaEHFFKxwRUjM0JigpKy0fBydKKz4fEWJCUmNDZDVHOTo8LDZP/EABoBAAIDAQEAAAAAAAAAAAAAAAECAAMEBQb/xAAuEQACAgEDAgUDBAIDAAAAAAAAAQIRAxIhMUFRBBMiYfBxgcEykaGxQtFSguH/2gAMAwEAAhEDEQA/APM67elSr0hWdvRK3WgpUQ2GRXL0ga4aWTG+g4pvXYXsabU11hVLLVJ7MUi2Nq4KkBda8jcW39eV6ZkjKkhgQRzBFiPUGmjK9gTjTtcDh3FKM2NJUItqBFxcXBFx1F+YpaflRsdb00Ok08PY9KY0m17G3W3Xl9x+FPQi4P8AdqSXBqxO217EW29SYmphqcSmk7RVi9MgpP1fQ/ea7G1KXkvp+JoIjQg7j+/9jS2l+xYxGwqNe5PrT3hTWm1Ji5bNPiE6SHoVqfhBZtR5IC3vA2+dqr4d6nT9xAPFtz6VXnm7UFy/jJhgtLbILNtTek06Bc0eitWpIyPG5MoKQpXroqyzCjoWhIorUQ39aUarGq7SIrlCQFsKjU0FdqljJ0b/ALGYd8NCZS0H5+bBmEPMArNE85dHtdo2FxuRYFlpjMzEmaYZsQ7PGBAZRK6TNEd/zUsiC0mjukk3JHO9YgUaHa1Ise7Y6o9PzGENGozHGSFXxEJCGTDyRuC41yQFLyQxBCdyV5jao6ZXDqXjYfDx4m2I4OGSUcKYKqmEyniGxJL27y69IrzgbcqQa1TyXXIU6PW/qsTNDHOkSDhYEPAsn5tTxcazps55G21zpvsapMHjIVwL4lcPAHlwwDYe78ItHjkRGKF9V9NmIvvpvWHNiKbBtQWH3LaUWmelNlOEErCOLDvFx2+tNJKA2HgKIymAlwQO8/eAY3W1ecBgCbcr7X2Nr7XHWhtc0I51ZCGnl2Dh2iTPyX0puAb07NyFBGaGPaFfU05UvMv6f0SHP3U1ej6+lBCN6shSRMrbaLHAx+PSlNISSevL0rsjaUt4nam0fYDpWPE3OTy/ZfQ1TqKWP2CjWntI6VxDt6VzXVrbbFUUjMGug129crWzhhV0UFEDUCmHe9NsK6ausm7Ny4lHkBjjijtqmlkEcYJ5LqN+9uNreI6iq5SS3ZZWooq6DVpmuRy4fTxFtrvoIIZXVdJ1oy7Mp1ixHnU+TsZiQD7HEEfFOHEimcR/bMXPlva99+VVOS7k0NGftSq5yLsvPi1cwBW0e0utQ1iLghSbkGxA8xTWXZO06SOrRgRLqbW4QhdhcA89yB6kDxoqaQ2llXeu6b1pI+xGIaJJQ0Ajf2XOIjUE790FiN9jt5GnIewuKMzQqI+KqK5TipfQ3JhvuPOj5ke4K7mbja1dcVInwulyhKmxtqVgy36hhtarmfsbiUEJPDInZFhtKh4he2krY7jvA36Gjqii3hUzOCnGHI9fvFaU9hMSFZy2HCq2hmOJj0q9wNDNewa5At5ioadm8R9ZbCBQZVN2AYaVGkMWZuQUBhvQ8yL4ZIVurKwG6elM3q3zHI5IY1lvHJEzFBLE4kTWOaE2BDW33FHgOzcssaupjBcsIo2cLJNo2bgqfasdtyLnYXoxlFKyyctVECIXV/JR/Mv9aPCLyp3gGMzI3NTw28mV7H5rSwwtVc5+mVfNjTijcov5yO4g3NugplaJm5mko8aOKOiCQ2T1TskwRliFHvPgANyT5CpF4PtP/D/voZRw4wv67gFvJOYHqefpaovDNKle90STfCM1SBoyKEitZxWmjtK1cFdqUFBIN69C7fxHC4HL8Ku142mkt4ykLueu8j/KvPkH3H7q9K+mTvfUnHsthzb/AEH7mFZ8v64r6l0OP3/oruwY+t4nAwvuMOZ5LHlo7kiD/wBy9BlmZMc94l92xkifuszQgfw2+FF9EDhcwW/60Uqj17rfchqvyqM/lhB4jHH/AEzm/wB1UteqS9h/9GryR0wGb4pfZjLIo6AYiSMrboA0gHoKpO1+U/VcVjlGySQiVP8ADJiYSR7mDD3Cne30obGZhbwTDL7wYb1d9pcQuMyhMYf0qRrC/mTPDr/1Rhh5NQjaafekRbU+5V46IvkeAQc2xjKPVnnAHxIqT9GWILY8gkkxYGSK/URzppt5BSB7ql5Xmv1bK8tk0I4+uMDrXVpBknu8Z/VcDkarforH/SM3+Xm/20VT/GX3J0l9zBIOXur0TtRizFg8lkHNItY9VSEj515/hYS3LwUsfRRc/dW47aj/AKPyj/0D/s4qtyVav3/oscbkkcwQ/wCr+I/za/zw1JyZz+S8wxZvxJFiw2q++lI4omIPmWJ9w6VHwn/d/Ef5tf54aeyxtWQYtRzTELf+OFvuqt8f9v8AQjXP1GuwmH4+CzPDncCNJU8pFDkH4xp8KPtHk0hwOX4yG5WLDRh7c42B1iT+NmufCw9z/wBGEgSPMnPJcOpP8Mx/Cn/o07T8ErgMR7D6eEx3AMyhuG9/1W1beZI8RYOUlJyj0p/xuSacZOujMNmGI4jYiQDaSV3/AInLW/1UxA21WXaTBCDEYmFfZSVgo6KTcD3AiquEcvOrcatS+v4Rti/0tdvyyRYWqXgIQSWYdxBqI69F95qIq3t61YY59CLGPHvN5+AFVznUlBcv+EXadnJ8ATsXdmPMn+7U5wDQYdrC5o/rB6Vgyzyaqj0NEIxox1EDQ10V3jzSYVq5au3paqg2wlNjW+GPgzDL4cPLNHBiMLcRtKSsckRFtOoA2YAKP3PPbAE1zVVWSOr7DRlRpUzKPB4nDthyJOAbtJYqJWJ74W+4TT3BfzPjWhjmwcePbMRPG0V3mSAEiczOp/NtHbYamY6r25etebk0tVUuF9RvMRp451nTGSyzIkspDKh1XY8USMBZSALCwufhzocszjRgsXhidpDDIn+NJUDD1KgH9ys2HNGpNNoD5iZvc1xkBynD4ZcRG00UhkZRr31GU6VJWxI4g+BofozzCDDTyTTzLGphaMAhixLMjXAUHbumsNeiDedDy/S1fI6qmu5rYMFhoIMQRi4pZWjWKJEWQbNKhd2LKP1VPzqf2wxsEmCwMcU8cj4aPQ6gOLkpGpKXUXAKGsMr0YkoeW7ux1V22bbC4/DjJ5MMZ0E7yiULpksAGQ6C2i2qyHyuefjUPslm6RpiMNOxWHFRlddiRFKL6HIG9t9/QedZhJafRwaWUWk/fcuhijJNauTTtjUweAmwySxzT4lhxHiJaNIUGy6yBqY97bwDH394eGlfCzLiEj4UWGGIVwwYtCiEmAAHiEhdNtrFehrOIBS4YqmOZNtcMtfgnzZKzrGmeWaci3FkdgOgv3R7hYe6oUA3HqKccdz0NciNaMcvS6918+xHDTKK9kWWBh3X1J+AFR53LuT5/IbVLkbQi9eHf+JifutUVTfYcyaw4b1yyP6flmuaTSQ6o/v8aLhmjROZHIbD1pfU36GqHkje7oejG10UN66K76PMDiqTV5ieyGMjVWeCRVcqAbA7ubLqAN0udu9arn6JssWXF8SQXSBGlN+WoWCfMlvVBUHJ+08gzD6yzH84x4m/OOTYqf2VBBHTSKpnklqaj0LoRRS5dk8uIYrChcgajawAUfrMSQFHmTXMbk00UgikQq502U23DcipvYg9QbVscRh/q2RIQLPi5xrPiY49ZVfT82Db9o0OJgE+RRyndsLOYweZ4UhA0egMifw1W8j+10NpjZkcxyKfDsqzRtGXvpDC17EA2+I+Ndm7PYhZEiaJxJJ7CWF2v4jfl516V2ohGNylJF3lwgj1+Jtwk4lz5q6P+7VJ2RwTYjFTIGtJ+SlWMk+yzYeBAQfDZz8aRZHVg0qrMdmOTTYf9KhXlY7FTq1W0spIb2W5E8qlZZ2axWIjMkMLOgNtQ0i5HMLcgufJb1IjEhjXAOCjjGJpRhujSq0bi3gNWg+dyfGrj6UZwmIiwsd1iw0UaooJFnYai/8Aitp358+tOpStINJGcwnZ3EykiOF2IAJUDvAHkSvMU7h+y+LcsEgdip0sFAJU9DY7VuOwWZHE5qJWN2OBAc9XQQqxPqVvUb6OeWaf5dv/ANaDyyV+1ErkyGK7M4uIoJIXTWwRdQtqYgkKPPY0zjclnhdUljaN2tpVha9zYW99SsXiWXCjDsxI1xToDfuiSF9VuntJ99eg9v8ADrjMvTELu+GkeOTxOkNw3v7wj+hNF5JJq+o2lJo8yzDK5YGCSoUcgEKbXseWwO3pVpN2RxsaqzQOAxUDdSQXNl1qCSl+rAVp+xeXibMzLJusEEUxv4uIIlS/pct+4Kz2TdoHXHDFsxvI54hvzjl2ZT+yoIsP2B0o65PZdEFc7DWHyPFGHjiImHTq4upNNupOr5c6ioxb2QSbMxHRUUsx9AAT7q1uEH/V2Qf/ANSj/XGfvoPoqyxZ8RNrtpGHkjsftTDTt+6JKpkou5tcMvj4qcYtWZvB4Z5m4USF3YXCggE+l+dPSZLiElSFoWEr+zHcFj7gdvU+G9O9m4yuMwgI7y4uFD5FZlBFbhsEZs4zFFNpDhHWM9HeGFA3lYMfjRTULS4pv8BzZ56vtZh82wk0bXli0A6ADqDKdiBpdbhvYPI7WoMCO8DSlndIDhJAytHiQ4Q3upMbK48hcIfferPJ4NCmVv1fZHVz7PuHP3Vl8Y/LxqEdr7djX4WcppyluS8PhlTd9lTdvNunnbl63pf8pE+w3yqrzDElrKPZB+J6mofDPSs/h4Q0XPll+SMmzKWpUr10V6A81semfQ8LrjgOZw4t/wDJ/UV5wPaHurUfRvn64TFgyG0TqY5D0VrEMfIFRfyJp/MeygwsjyyvG2GGoxFJVZpufDRFUkj9XUbWAB51nvRklfWqL0rr7Ft2zN8ky0jkCB7xE4PzBpvKG09nsXfxxCgepbDio2V4kYzLDggy8eGbiwqzBeIrFtaKWIGoa3Nr9KDPZxDgMPlysrSmQyz6XUqrMToiZ76bi633sNI61TX+Pv8A+jVv9y37BZkFx02Fk3jxMMYseWtMOm37yFx7hVLNiXyzMyyAuMOsMbi/tR8CNLE9TsR52qrzxmw2MWSN0YpwWR0kV1JREG5Qm3eUgg1e5hJDjMZj2MiRrNhoGiZ2CjiEYZlQnwuQVPTepSu+jROpqs/iw+Ily7MISCGxUMbnlcMxChx9tXGn3+QrA/SopGZT38eGR6cFP6U7i55MFgUw7kLM2LGJ0alfhrGgCFtJIBZxcC/Jb1bdrcvGZmPGYZ4gDGqzo8qxmF0vu+o+zY2uPsgi96mP0STfG6EcdqIv0OD/AJ+f8vJ/PHVh9GjAflMkagICSpJAI/O3BI3F/Kmvo6aCLHySCVFhSFoxJJIket/zd2Csb2YqzAeAsKf7CRLF+UFllgTiRmNC08VmY8TcWbl31386mRr1fRDtcr6GS7WYhZZzJEmiMwYchBuEH1eMaPQHatz2Hxqti8dgpd48Q0pA/aF1cDzKb/uVl58k4eFbVNA80skUSRpiI30xqGYs7BrKLqg52Fh1tXMYWw+PkmiZXMUhnUo6urx6xcAqTbZiCOl6ZpTjpXzgdxTVI2nYrDGPF5nCTdkw8KepSLSSPfb415hEncDdAPnW5wWfLBm0+K54aRgjsN7JMiMrkdAVHzqpzLs6uGZ3eWJ8MCzRBJVZpr34aBVJIG41NyAB57VIPS9+qQFzv7FnB/3el/za/wA8dF9HeFnR8LLHE7RtiZOK6qSoRYuEmo9A0sh91cw5T8hPDxYeK0wlEXHiD6AyH2S3OwJ08/K+1UecQNC+GWKSNysMekpPGyiXUZHDENZbO53Nhbe9KlqUo92yLe17lvj8Jws7CW2OPhkHpK6P/wDb5VI7QZq+EzmfEICwRow46o8UalfLwt5gVZ9qeDLmmDxMc+HKXiMpGIishhk1EsdXipsP8NQc9ghnxuPvPCEmhjMMglRlMitDpVipOm7IQb+FzSwa2v8A47/uDVdX2J/0hRQYmDD4+Cx1OsbG1iVYGwcfaVhb3+lUGcHToiH6q3Pqf+H30tLwYRMJJYSSYrjsgZW4cUaAXYqSAWIJAvyHnUTF3JJ8W7x9/hWDxemKS56fY6PgIumulkQC5o9PmKsocuCRGWU6UHS2p28EQHmfPkOdQ/yrH/5Rf/dekxY8uVXBbGnJmhF0YSlSpCvRHmjoNEXoKVQKk0dDV3WetDSFKyJs6znrQ8Y9a49CKzTl6qDqYeq9O4dSxA+fSmQKtMojsGfp3fj41fEkW2ybg8Othdb+Z5n+npU0YeP7I+FQ4pKMz1Gi62afKsDh5BvEl/SrmHJ4QG0xKpKlbgW2PMVlckx4Uk8+fLl6k1oYMzJFxY+QrPNOy2MtiNlmDjiLKEsG2YHcEDwN/U1d5dkWDuTwEuQRuCw32OxNhVdM4k39lh8Keyqdr71W2x3G0Xg7M4T/AMvF/AKwnbnI0w8qtGoWOQGwHJWW1wPLcH416bBJdQazH0joDhlPisgPuIKn7xSxcr5F8PLTkSZ5lh1ubHr+IqYkCkcv7vUPBt3iatMqXUwHUj5b0fGSlCLkulHR8NGL2a7lll2CVTYC19j6WBY3+Pwq3weCV2Ltso3N+g5Cm8LCdJPi1wP3juf4Rb30GeYnTHwxy5erePuA+ZHSuLCLnJSm7/Pzkvk69MPncp8+zMzvcbRpdY18vtHzPOqq7dac0Fj91PfVvMfEV31lhBUzM8T6GRNKlSrYcEVKu1yjRBV0G29dArku21LLZBGjStSohWWMbe5BxDVnlmwe4JGkHbwNQ7hV6k8vLzqfgLCIdWYk+g2HzBrSWRHxGfChfAludFLj1jttc9KivnTX2UAVNxrRZ5WBGSrC4bkfWpmGnMM9hy2I6WNUX5XB5r86WNzcPoIFit978x0pXCwxmkeooQwDAXBHL8KdkVV0kcj8j0rJZJ2gvEUPPmPxqwxmbhVCnmGB+/8ArWZwd0aNRtste48qpO3qE4aT/Dce4g/hUnIsaGCkHYirLN8Ks0Mic7ow95FVr0yKntKzxWKOy+tX+QYe5v4+yPU8z8KqI4yxrZ5FhdIBtudlH3mqfGz1NY++7OvhWiDl+xLigJJsbADSCeQA3dz8vhWYzecMxt7PJR+yPE+Z5++tNnE+lDGvM91j1PPSPTmfMrWWxo4YB2LH2B06ufLp1PpWOKTzKER8cqg5sr8QSo0L7Z5n7IPh6n5VC+qp1HxFM4rFXuFPqfE9ah16LFhcY80cnNnUpbqyNSFKkKKMAq7SpUxAlFNyGnFpt6rycDPgCuilajWqIR3AFGpYgVbOwRQPG1hVfl4OsW8/uqfioSQD5VoQ8eCtI1G5oGtRS87V2AgG7LqHS9vnTCsaroroaw222see486GgtgEjBTFWFuo2va9WvaVpBIGYFQ6jT4ggdD8Ko1FbHO4zLlmHl5mOXQT+y6/1A+NB7NMdN6WZiDMpU9mV19GIqwyztRiYpEbiuwUi6k3DDxU361XCMLY+1yuhB53NwSCDy8RXYotDpfqhI6XsbGmcU+UBN3ybnBYLU7MANJdj7ibitVhIynL2zt/hFRsnwlgNI3qwxuOXDowWxcDvOd1QHw/aY+ArgqKjJzl1Z2s2RyShHsUmeFcOAWGprERxk7kncySdBv6nblWGzPEaidTXJ9oj+UeQ/3VY5zjGZixJ1NyvuQvn5/30qpGGFtTEAeJJtWzwmKEPW1X5+dBc2qtC3fXsvnUjRxg+yPeaf8Aq5/Z+FNy5mq7Rrf9o8vcP60x+VZOo/hFb9U3ul+5hbwx2bv6IgUhSpCmXJiO0q5SpiBrTbijWuNVctx+ga7rYDluT49KaBpxnsoHXc/hXI1/4UnUjH8v9onyNXuHGpRVXh4V0Fhz5Efdan1lIWrEh0qQ9iMCDuBvVZi8MRvU3B4tibVZSKCpvapdBpMzDJauxwk+Q6mp2J0qfOhw0Wu9yFt4eJ9KcTSiYuHjMZ8hz/Gtf2EwK4jBTQyC6ahb1G96xUTqAylgO6a03YrtRHh49DbG+/nVOVPTsOuSJP2KlViqsNPMN199XmTdl43/AO0Jd1HnY+vWtKMdENJUgiQXUX+I+dScKAz3HK1Z5ZptFiikiGknDQknQguL+J38Kymb5jrI2soN0j6k/rv1P99amdoMwCvIv2GILNtGl+g/Wb+7GsPmGbE3EZO/OQ+0fT7I+fpWWGCeadLj58o6Cywwx1y5fT5/b+xJzDGhLg95/EdD+0fw+6qPETs5ux9B4D0FNmugV18WGONd2czP4meZ77LscWj00IFHoq0oSGK7Qmuis0XuQRNhc1on7G4hZBGWi1MXAGt//DgGIbYpcjhnmARcWuDWeqf+Wp+OcRrHGKlTJoj9kx8IjTp0+x3b25UZ6ugCbl/ZeaYuEKExyRRsPzl1eUsACOHcBSjaiR3bX5b0k7MzuiugDh5OEuklgZOLwQpYDSpLbjURddxUXDZ9iI/0cmjvI/cRFOqIsUa6re4Lt66je9JM5mFyr6S1rlFSMm0nFG6KNg/eHT0pWp+w6H/+T0jAkSRaY5jh5JCzBI5AGN3JS+ghG7wBG3hXU7PTJiI4HAV3YrYttpvYPq5FSDqBBNxUY5zMbhnGlnaRgEQBpGUqXYBQGazEXPK5tzpS5lKNK8Q2VOGvVY9WvQrcwurfY+XLak0yuyV1JUWVSCOWRrKIpVidCTrEjatrWttoa+/hU9chkaMMGjCthpMSLl9oon0NcBPauDsKiNn07l9cgbiMkj3iiOp4wVVmGjcgE+t970K5/iOXEFhE8P6OM/mpG1uhuu4Lb9aep+w46OzuIWZo1ALiLjAhtnj0cQGO/tErey2vsehqTgMkmkjjkDIxlWZo49R1N9XF5ALrpvbcC+9qh/l/EBxIJWDqysGAUG6DSg5eyBsF9nyq3wwxkuG4iSBUVpEUBFRycQfzgiKpcau8NiB3WAta1SWtLdoBAXsnOzR3aP8APCNkOpgCJVDruyAXsy3F794c6h4jJJBiVw5Ko7eMmuMLsT37rdeXO1vdvUjFdoZu6rMCFRUAMcZ7qrpA9nlbb3CouNx0khDM17R8MXAIEekroAItazH400fM6gaHo+yWIOkHQjNixhArlgeM2qxNlNk7jb+XKlluRcWV1RgQiTsdRN/+bqvEIstubiw6c6KHMsTJ/wCOSwmjmBIBbixqEWTVa91UAc7WqZI8sLtLxVXWro2iFQLS7uNGm3etuQL0G5rqRQ3LDJezc8caymVdKst11MdJe9gO7a/c391bdMNLGQVZeUeq5NhxrBDy89z4Vmsvz+NoeHJKhDFd1AHs+zqWwK86LtVmT/V7a7hwL91e8sa3Xw2tYcqyyU5S3NKW1IxnayKTWssjhlm4kkYViwCiRo99rAkoeV77b00nZ+ZngSy3nRnj72x06tSf+oCltHO5UeNRzm0xVFLKRGhRAYom0oSWKglL2JJ+J8KOTOJ2ThtJqQM7BWRHs0gs9iykgEAbctgbXroKM0qVGPnciY3CNE7I4IZbXBDKQSAbEMAQRfkRTANScXiXlYvIxZiFBJ6IoRRt0VQPdTOmm3rcNHAaLUa5ai0VNg7kairlIVnWwp2hvXTQ0JS3IFerPC5Q7wPOpBWPUXC95kCqDqdQdQU3sGtbum5Wqun0xjqukNYWcche0gs4BtcBhsRfcUNTIW0vZxhifq3EXXxYYtVjp1TprU9bAWvtTx7LSFtJkXaAzA2Y9xZRCRy5gsD47fCqr8rTF1fiHWpUq9hqvGLIxNrsQNgTcij/ACpM2xkNmUxkbW0O+tlAtYAtubcyBS+oPJZS5CY4hKZEZdUyBk7ykwsqmzeIYuLH42qbi+ybxsuqSNQ0kcYZyUBMkYk1KSLFVDAMfAkVn/yjIoEeruJrCrpU6eJ7ekkXF7C/oKmLn8xveUnUVJuAQSi6FNrWuF7t+m1OtfRjEvHdnpIUeSU8NUKKbqdWqQMQFUbMNKklgSOhJq/weAxkYeEToWiBiMQVXJgOlyy6kvJEOKG0nddXIVlBmMtra+7ZRospSyElAEI0ixJI22uepp1c1k1hi7aw5cPfvamsCS3M8hUcZNb0FI5iMldoWxA9hXCt9oBr2fT9m6lb9RanG7Lv9cGE4ilyQNVjpuY+J68tvWpKY+RVYBu6yBGFhYoNwpFrcwDULFZ5iOJxBIeJcNr0oGuqlASdO9lJHvpvWBok4bs42lH4ltWHkxAUCzcOFir2Y7atr28R4+FWmD7LLIIGaaUcc2Q93Y3Gz2vY2ZT6Gsm+YzaBGXYIFKBRYDQW1FNh7JbcjkafwueYhGsJWH5wSkbfpByflsfTrQccj4ZItdUbKL6PUsHWdmPfbdQAeFuy257/AAo8+yxjE2k6uDFJqAFyO6TcqNwvhexGxvYb1LyvM3khB1G4up5cn5/He/WqvtTj2VGs1joK7WB74CGx8Ljas6c5Spst0uKdGCWioQK7atzsqXAagdaJQOvzprTQkUul9x9aXQlJEDy++j+qnyqEKOioy7k82HWP8kc10GhNIVmvcpOmkKssFk7SrqU+BNrEnY28OdSW7NuLgutxckWNwB4/31FNTsreWK6lGTXKvD2dexOtdvIn7vXnVTi4NDFb3tbf1F6rmmlY0ZxlwxpTT8J3qOtPR0YO0WRdMPE+1TYNOYgUzVy2JLkkRyVLwwLnYVXo9qmYLE2YVYGLLYKVFm5dabTC3JK2YjfT1FTMfjF0DlVKuYkXsbX6c6RWxmahMBE4QkKL7kAjbfkav+z+KgkYrIqG2wuAw9Aa82WderUcchjIaJj5jz91LLC31Cpo9fzXARxrqjVVv4AAD5V5Z2mxuuQre4HP3VOl7XSGEo3PwrMXJ3PM0MOJxdyDKe1IkphSRtvQPERTIYjltTgxbjxuPPf76v0yG146ppr+QbUiKNcX1Ue7au8RD5etMn3K2o9GMkUtNPmPbyodNGhHFogmkKRpVz73FNRkv6JR11D3aia0EaDTqOonw9kag3lpO2/ifcKz+R24aX5EML9Lki9aOHEsq7i9rKFsCGU89LcgdufpSeKcrirpbezfzh9luVQjF23zv8+c8EHFggXF9xfSQt9LbXBA36Hkax2cfpW/d/lFbjN5tTXtbu2APO55m3MAfOsRmq/nW938oo+Hc8mBOS+Vx70M4wjkqJDApxK7BAznSilj0AvUybB8Ed+2s8lvfT5t51pSrYtSGQt9qjEU7Ea66X3qwj3GgKVqO1cNMkChCQ9a5euUrVABCrfJME8okaOwEScRnY8rXsB57GqcCthlkXCwOJPItFY+erYf350JypDxjZlXcu1zzJozFamBXVlI/pTv2JFpcnWFCacDhvI0LrRTJJdUARQ0VcIqNdSoOKUjlT31w9BUWlVdsZSa6jdKkKQFY0iFzl2brGgUqTa/S25vtvU0dpF8IyPSw/Gs6Fq4yvIHk7zdxOp5n0rT03E8hN2TBnav3ViJJ6AE+61KTJwWMk5KA2tGLFzYAbkbCprYiHCi0Y732uZNZzMMxaQ7mjbfHA8cUYOyfPnCxgpAoQdRux9TVJNKWNzuaSrej0AUKG3Y2u1PoaZaiXlTIiDemjRmhNOiMEURFDXb0QDuHW5Ar0nI8rE8LRMAQQNiSLhTyuOR5VhcjwhZ79Pvr0vIbpYdR+NZfES6I0QVRMdnnYqSG7RXdPFf11+HtDzHwrKyR2r6HZFa1/GqDP8AsXDiQSO5J4OBzP7Q8fvpcfiukitpHiTCnI5PA1Z57kU2FfRKtvssN1YdVP4c6qStbFvuivdBstDTkbXoHFMCSAtSo7VylaEsGGEsbKCSdgBuavMJ2WlNi5WMeZufgNvnV1BFFgYx4ysNz4+g6CqLF5s782Ppes63/SXaUuS2jwWGw+5Oth15e4VBzHtCW2UbfL4VSSzE1xIGO4FWLGuoXLsdmxBY3JvTBNE6kc6GjJiMStakd6WqkKQh2iQ0JpU6IHSZa4hqQkYO19+lGxluN4aLUwHU07jsNolKDwt8xf8AGnMvFpkv9q1OatU7FvtH5G1By3Ckans9gLBLDc/jW5WNY1sOfIt5+NZbs/KCQb2t+FX7v3R571gm22aSw+tWsKm4TF3O9Z7ESHukDnUrDTHa4IpHHYRqy+x+AjnQpKiup8Dv7x0PmKxGbfRhGQTh5WU/ZfvD0DDcfOtgMcsajUfC9R/y8D7I26nx91THOcP0sqcTxbOMimwr2lS3Rhureh/CoLJXvOMWPERlZEBB5g8q8z7Q9lXiJMILx87c2X3cyK34vEKW0tmLpox+i1LQKkSJa9N2rUiprcuO0v6Y+n41RGu0qz4+C+Q0atcHyFKlTSFjyNY78KrDSpUr4BLkVEKVKlAhGlSpU6IxLUhf0i+o++lSqMMR4fpx/jX7xTuJ/Tyf4jSpUjLFya3szyPoa00vJfQUqVZJclw/HyWnU50qVVvkBXZ/4e6uYXnSpUy4FZdwcqj4ilSpVyA8z7U/9of3fdVNSpV1ocGaR/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data:image/jpeg;base64,/9j/4AAQSkZJRgABAQAAAQABAAD/2wCEAAkGBxQSEhQUExQWFhUWFBUWFxQYFBgVFxcVFBUYFhcUFBcYHCggGBolHBQXITEhJSkrLi4uFx8zODMsNygtLisBCgoKDg0OGxAQGywkICUsLCwsLCwsLCwsLDQsLCwsLCwsLCwsLCwsLCwsLCwsLCwsLCwsLCwsLCwsLCwsLCwsLP/AABEIAREAuQMBIgACEQEDEQH/xAAcAAABBQEBAQAAAAAAAAAAAAACAAMEBQYBBwj/xABLEAACAQIEAwUEBQoDAw0BAAABAgMAEQQFEiETMVEGIkFhcTKBkaEHFFKxwRUjM0JigpKy0fBydKKz4fEWJCUmNDZDVHOTo8LDZP/EABoBAAIDAQEAAAAAAAAAAAAAAAECAAMEBQb/xAAuEQACAgEDAgUDBAIDAAAAAAAAAQIRAxIhMUFRBBMiYfBxgcEykaGxQtFSguH/2gAMAwEAAhEDEQA/APM67elSr0hWdvRK3WgpUQ2GRXL0ga4aWTG+g4pvXYXsabU11hVLLVJ7MUi2Nq4KkBda8jcW39eV6ZkjKkhgQRzBFiPUGmjK9gTjTtcDh3FKM2NJUItqBFxcXBFx1F+YpaflRsdb00Ok08PY9KY0m17G3W3Xl9x+FPQi4P8AdqSXBqxO217EW29SYmphqcSmk7RVi9MgpP1fQ/ea7G1KXkvp+JoIjQg7j+/9jS2l+xYxGwqNe5PrT3hTWm1Ji5bNPiE6SHoVqfhBZtR5IC3vA2+dqr4d6nT9xAPFtz6VXnm7UFy/jJhgtLbILNtTek06Bc0eitWpIyPG5MoKQpXroqyzCjoWhIorUQ39aUarGq7SIrlCQFsKjU0FdqljJ0b/ALGYd8NCZS0H5+bBmEPMArNE85dHtdo2FxuRYFlpjMzEmaYZsQ7PGBAZRK6TNEd/zUsiC0mjukk3JHO9YgUaHa1Ise7Y6o9PzGENGozHGSFXxEJCGTDyRuC41yQFLyQxBCdyV5jao6ZXDqXjYfDx4m2I4OGSUcKYKqmEyniGxJL27y69IrzgbcqQa1TyXXIU6PW/qsTNDHOkSDhYEPAsn5tTxcazps55G21zpvsapMHjIVwL4lcPAHlwwDYe78ItHjkRGKF9V9NmIvvpvWHNiKbBtQWH3LaUWmelNlOEErCOLDvFx2+tNJKA2HgKIymAlwQO8/eAY3W1ecBgCbcr7X2Nr7XHWhtc0I51ZCGnl2Dh2iTPyX0puAb07NyFBGaGPaFfU05UvMv6f0SHP3U1ej6+lBCN6shSRMrbaLHAx+PSlNISSevL0rsjaUt4nam0fYDpWPE3OTy/ZfQ1TqKWP2CjWntI6VxDt6VzXVrbbFUUjMGug129crWzhhV0UFEDUCmHe9NsK6ausm7Ny4lHkBjjijtqmlkEcYJ5LqN+9uNreI6iq5SS3ZZWooq6DVpmuRy4fTxFtrvoIIZXVdJ1oy7Mp1ixHnU+TsZiQD7HEEfFOHEimcR/bMXPlva99+VVOS7k0NGftSq5yLsvPi1cwBW0e0utQ1iLghSbkGxA8xTWXZO06SOrRgRLqbW4QhdhcA89yB6kDxoqaQ2llXeu6b1pI+xGIaJJQ0Ajf2XOIjUE790FiN9jt5GnIewuKMzQqI+KqK5TipfQ3JhvuPOj5ke4K7mbja1dcVInwulyhKmxtqVgy36hhtarmfsbiUEJPDInZFhtKh4he2krY7jvA36Gjqii3hUzOCnGHI9fvFaU9hMSFZy2HCq2hmOJj0q9wNDNewa5At5ioadm8R9ZbCBQZVN2AYaVGkMWZuQUBhvQ8yL4ZIVurKwG6elM3q3zHI5IY1lvHJEzFBLE4kTWOaE2BDW33FHgOzcssaupjBcsIo2cLJNo2bgqfasdtyLnYXoxlFKyyctVECIXV/JR/Mv9aPCLyp3gGMzI3NTw28mV7H5rSwwtVc5+mVfNjTijcov5yO4g3NugplaJm5mko8aOKOiCQ2T1TskwRliFHvPgANyT5CpF4PtP/D/voZRw4wv67gFvJOYHqefpaovDNKle90STfCM1SBoyKEitZxWmjtK1cFdqUFBIN69C7fxHC4HL8Ku142mkt4ykLueu8j/KvPkH3H7q9K+mTvfUnHsthzb/AEH7mFZ8v64r6l0OP3/oruwY+t4nAwvuMOZ5LHlo7kiD/wBy9BlmZMc94l92xkifuszQgfw2+FF9EDhcwW/60Uqj17rfchqvyqM/lhB4jHH/AEzm/wB1UteqS9h/9GryR0wGb4pfZjLIo6AYiSMrboA0gHoKpO1+U/VcVjlGySQiVP8ADJiYSR7mDD3Cne30obGZhbwTDL7wYb1d9pcQuMyhMYf0qRrC/mTPDr/1Rhh5NQjaafekRbU+5V46IvkeAQc2xjKPVnnAHxIqT9GWILY8gkkxYGSK/URzppt5BSB7ql5Xmv1bK8tk0I4+uMDrXVpBknu8Z/VcDkarforH/SM3+Xm/20VT/GX3J0l9zBIOXur0TtRizFg8lkHNItY9VSEj515/hYS3LwUsfRRc/dW47aj/AKPyj/0D/s4qtyVav3/oscbkkcwQ/wCr+I/za/zw1JyZz+S8wxZvxJFiw2q++lI4omIPmWJ9w6VHwn/d/Ef5tf54aeyxtWQYtRzTELf+OFvuqt8f9v8AQjXP1GuwmH4+CzPDncCNJU8pFDkH4xp8KPtHk0hwOX4yG5WLDRh7c42B1iT+NmufCw9z/wBGEgSPMnPJcOpP8Mx/Cn/o07T8ErgMR7D6eEx3AMyhuG9/1W1beZI8RYOUlJyj0p/xuSacZOujMNmGI4jYiQDaSV3/AInLW/1UxA21WXaTBCDEYmFfZSVgo6KTcD3AiquEcvOrcatS+v4Rti/0tdvyyRYWqXgIQSWYdxBqI69F95qIq3t61YY59CLGPHvN5+AFVznUlBcv+EXadnJ8ATsXdmPMn+7U5wDQYdrC5o/rB6Vgyzyaqj0NEIxox1EDQ10V3jzSYVq5au3paqg2wlNjW+GPgzDL4cPLNHBiMLcRtKSsckRFtOoA2YAKP3PPbAE1zVVWSOr7DRlRpUzKPB4nDthyJOAbtJYqJWJ74W+4TT3BfzPjWhjmwcePbMRPG0V3mSAEiczOp/NtHbYamY6r25etebk0tVUuF9RvMRp451nTGSyzIkspDKh1XY8USMBZSALCwufhzocszjRgsXhidpDDIn+NJUDD1KgH9ys2HNGpNNoD5iZvc1xkBynD4ZcRG00UhkZRr31GU6VJWxI4g+BofozzCDDTyTTzLGphaMAhixLMjXAUHbumsNeiDedDy/S1fI6qmu5rYMFhoIMQRi4pZWjWKJEWQbNKhd2LKP1VPzqf2wxsEmCwMcU8cj4aPQ6gOLkpGpKXUXAKGsMr0YkoeW7ux1V22bbC4/DjJ5MMZ0E7yiULpksAGQ6C2i2qyHyuefjUPslm6RpiMNOxWHFRlddiRFKL6HIG9t9/QedZhJafRwaWUWk/fcuhijJNauTTtjUweAmwySxzT4lhxHiJaNIUGy6yBqY97bwDH394eGlfCzLiEj4UWGGIVwwYtCiEmAAHiEhdNtrFehrOIBS4YqmOZNtcMtfgnzZKzrGmeWaci3FkdgOgv3R7hYe6oUA3HqKccdz0NciNaMcvS6918+xHDTKK9kWWBh3X1J+AFR53LuT5/IbVLkbQi9eHf+JifutUVTfYcyaw4b1yyP6flmuaTSQ6o/v8aLhmjROZHIbD1pfU36GqHkje7oejG10UN66K76PMDiqTV5ieyGMjVWeCRVcqAbA7ubLqAN0udu9arn6JssWXF8SQXSBGlN+WoWCfMlvVBUHJ+08gzD6yzH84x4m/OOTYqf2VBBHTSKpnklqaj0LoRRS5dk8uIYrChcgajawAUfrMSQFHmTXMbk00UgikQq502U23DcipvYg9QbVscRh/q2RIQLPi5xrPiY49ZVfT82Db9o0OJgE+RRyndsLOYweZ4UhA0egMifw1W8j+10NpjZkcxyKfDsqzRtGXvpDC17EA2+I+Ndm7PYhZEiaJxJJ7CWF2v4jfl516V2ohGNylJF3lwgj1+Jtwk4lz5q6P+7VJ2RwTYjFTIGtJ+SlWMk+yzYeBAQfDZz8aRZHVg0qrMdmOTTYf9KhXlY7FTq1W0spIb2W5E8qlZZ2axWIjMkMLOgNtQ0i5HMLcgufJb1IjEhjXAOCjjGJpRhujSq0bi3gNWg+dyfGrj6UZwmIiwsd1iw0UaooJFnYai/8Aitp358+tOpStINJGcwnZ3EykiOF2IAJUDvAHkSvMU7h+y+LcsEgdip0sFAJU9DY7VuOwWZHE5qJWN2OBAc9XQQqxPqVvUb6OeWaf5dv/ANaDyyV+1ErkyGK7M4uIoJIXTWwRdQtqYgkKPPY0zjclnhdUljaN2tpVha9zYW99SsXiWXCjDsxI1xToDfuiSF9VuntJ99eg9v8ADrjMvTELu+GkeOTxOkNw3v7wj+hNF5JJq+o2lJo8yzDK5YGCSoUcgEKbXseWwO3pVpN2RxsaqzQOAxUDdSQXNl1qCSl+rAVp+xeXibMzLJusEEUxv4uIIlS/pct+4Kz2TdoHXHDFsxvI54hvzjl2ZT+yoIsP2B0o65PZdEFc7DWHyPFGHjiImHTq4upNNupOr5c6ioxb2QSbMxHRUUsx9AAT7q1uEH/V2Qf/ANSj/XGfvoPoqyxZ8RNrtpGHkjsftTDTt+6JKpkou5tcMvj4qcYtWZvB4Z5m4USF3YXCggE+l+dPSZLiElSFoWEr+zHcFj7gdvU+G9O9m4yuMwgI7y4uFD5FZlBFbhsEZs4zFFNpDhHWM9HeGFA3lYMfjRTULS4pv8BzZ56vtZh82wk0bXli0A6ADqDKdiBpdbhvYPI7WoMCO8DSlndIDhJAytHiQ4Q3upMbK48hcIfferPJ4NCmVv1fZHVz7PuHP3Vl8Y/LxqEdr7djX4WcppyluS8PhlTd9lTdvNunnbl63pf8pE+w3yqrzDElrKPZB+J6mofDPSs/h4Q0XPll+SMmzKWpUr10V6A81semfQ8LrjgOZw4t/wDJ/UV5wPaHurUfRvn64TFgyG0TqY5D0VrEMfIFRfyJp/MeygwsjyyvG2GGoxFJVZpufDRFUkj9XUbWAB51nvRklfWqL0rr7Ft2zN8ky0jkCB7xE4PzBpvKG09nsXfxxCgepbDio2V4kYzLDggy8eGbiwqzBeIrFtaKWIGoa3Nr9KDPZxDgMPlysrSmQyz6XUqrMToiZ76bi633sNI61TX+Pv8A+jVv9y37BZkFx02Fk3jxMMYseWtMOm37yFx7hVLNiXyzMyyAuMOsMbi/tR8CNLE9TsR52qrzxmw2MWSN0YpwWR0kV1JREG5Qm3eUgg1e5hJDjMZj2MiRrNhoGiZ2CjiEYZlQnwuQVPTepSu+jROpqs/iw+Ily7MISCGxUMbnlcMxChx9tXGn3+QrA/SopGZT38eGR6cFP6U7i55MFgUw7kLM2LGJ0alfhrGgCFtJIBZxcC/Jb1bdrcvGZmPGYZ4gDGqzo8qxmF0vu+o+zY2uPsgi96mP0STfG6EcdqIv0OD/AJ+f8vJ/PHVh9GjAflMkagICSpJAI/O3BI3F/Kmvo6aCLHySCVFhSFoxJJIket/zd2Csb2YqzAeAsKf7CRLF+UFllgTiRmNC08VmY8TcWbl31386mRr1fRDtcr6GS7WYhZZzJEmiMwYchBuEH1eMaPQHatz2Hxqti8dgpd48Q0pA/aF1cDzKb/uVl58k4eFbVNA80skUSRpiI30xqGYs7BrKLqg52Fh1tXMYWw+PkmiZXMUhnUo6urx6xcAqTbZiCOl6ZpTjpXzgdxTVI2nYrDGPF5nCTdkw8KepSLSSPfb415hEncDdAPnW5wWfLBm0+K54aRgjsN7JMiMrkdAVHzqpzLs6uGZ3eWJ8MCzRBJVZpr34aBVJIG41NyAB57VIPS9+qQFzv7FnB/3el/za/wA8dF9HeFnR8LLHE7RtiZOK6qSoRYuEmo9A0sh91cw5T8hPDxYeK0wlEXHiD6AyH2S3OwJ08/K+1UecQNC+GWKSNysMekpPGyiXUZHDENZbO53Nhbe9KlqUo92yLe17lvj8Jws7CW2OPhkHpK6P/wDb5VI7QZq+EzmfEICwRow46o8UalfLwt5gVZ9qeDLmmDxMc+HKXiMpGIishhk1EsdXipsP8NQc9ghnxuPvPCEmhjMMglRlMitDpVipOm7IQb+FzSwa2v8A47/uDVdX2J/0hRQYmDD4+Cx1OsbG1iVYGwcfaVhb3+lUGcHToiH6q3Pqf+H30tLwYRMJJYSSYrjsgZW4cUaAXYqSAWIJAvyHnUTF3JJ8W7x9/hWDxemKS56fY6PgIumulkQC5o9PmKsocuCRGWU6UHS2p28EQHmfPkOdQ/yrH/5Rf/dekxY8uVXBbGnJmhF0YSlSpCvRHmjoNEXoKVQKk0dDV3WetDSFKyJs6znrQ8Y9a49CKzTl6qDqYeq9O4dSxA+fSmQKtMojsGfp3fj41fEkW2ybg8Othdb+Z5n+npU0YeP7I+FQ4pKMz1Gi62afKsDh5BvEl/SrmHJ4QG0xKpKlbgW2PMVlckx4Uk8+fLl6k1oYMzJFxY+QrPNOy2MtiNlmDjiLKEsG2YHcEDwN/U1d5dkWDuTwEuQRuCw32OxNhVdM4k39lh8Keyqdr71W2x3G0Xg7M4T/AMvF/AKwnbnI0w8qtGoWOQGwHJWW1wPLcH416bBJdQazH0joDhlPisgPuIKn7xSxcr5F8PLTkSZ5lh1ubHr+IqYkCkcv7vUPBt3iatMqXUwHUj5b0fGSlCLkulHR8NGL2a7lll2CVTYC19j6WBY3+Pwq3weCV2Ltso3N+g5Cm8LCdJPi1wP3juf4Rb30GeYnTHwxy5erePuA+ZHSuLCLnJSm7/Pzkvk69MPncp8+zMzvcbRpdY18vtHzPOqq7dac0Fj91PfVvMfEV31lhBUzM8T6GRNKlSrYcEVKu1yjRBV0G29dArku21LLZBGjStSohWWMbe5BxDVnlmwe4JGkHbwNQ7hV6k8vLzqfgLCIdWYk+g2HzBrSWRHxGfChfAludFLj1jttc9KivnTX2UAVNxrRZ5WBGSrC4bkfWpmGnMM9hy2I6WNUX5XB5r86WNzcPoIFit978x0pXCwxmkeooQwDAXBHL8KdkVV0kcj8j0rJZJ2gvEUPPmPxqwxmbhVCnmGB+/8ArWZwd0aNRtste48qpO3qE4aT/Dce4g/hUnIsaGCkHYirLN8Ks0Mic7ow95FVr0yKntKzxWKOy+tX+QYe5v4+yPU8z8KqI4yxrZ5FhdIBtudlH3mqfGz1NY++7OvhWiDl+xLigJJsbADSCeQA3dz8vhWYzecMxt7PJR+yPE+Z5++tNnE+lDGvM91j1PPSPTmfMrWWxo4YB2LH2B06ufLp1PpWOKTzKER8cqg5sr8QSo0L7Z5n7IPh6n5VC+qp1HxFM4rFXuFPqfE9ah16LFhcY80cnNnUpbqyNSFKkKKMAq7SpUxAlFNyGnFpt6rycDPgCuilajWqIR3AFGpYgVbOwRQPG1hVfl4OsW8/uqfioSQD5VoQ8eCtI1G5oGtRS87V2AgG7LqHS9vnTCsaroroaw222see486GgtgEjBTFWFuo2va9WvaVpBIGYFQ6jT4ggdD8Ko1FbHO4zLlmHl5mOXQT+y6/1A+NB7NMdN6WZiDMpU9mV19GIqwyztRiYpEbiuwUi6k3DDxU361XCMLY+1yuhB53NwSCDy8RXYotDpfqhI6XsbGmcU+UBN3ybnBYLU7MANJdj7ibitVhIynL2zt/hFRsnwlgNI3qwxuOXDowWxcDvOd1QHw/aY+ArgqKjJzl1Z2s2RyShHsUmeFcOAWGprERxk7kncySdBv6nblWGzPEaidTXJ9oj+UeQ/3VY5zjGZixJ1NyvuQvn5/30qpGGFtTEAeJJtWzwmKEPW1X5+dBc2qtC3fXsvnUjRxg+yPeaf8Aq5/Z+FNy5mq7Rrf9o8vcP60x+VZOo/hFb9U3ul+5hbwx2bv6IgUhSpCmXJiO0q5SpiBrTbijWuNVctx+ga7rYDluT49KaBpxnsoHXc/hXI1/4UnUjH8v9onyNXuHGpRVXh4V0Fhz5Efdan1lIWrEh0qQ9iMCDuBvVZi8MRvU3B4tibVZSKCpvapdBpMzDJauxwk+Q6mp2J0qfOhw0Wu9yFt4eJ9KcTSiYuHjMZ8hz/Gtf2EwK4jBTQyC6ahb1G96xUTqAylgO6a03YrtRHh49DbG+/nVOVPTsOuSJP2KlViqsNPMN199XmTdl43/AO0Jd1HnY+vWtKMdENJUgiQXUX+I+dScKAz3HK1Z5ZptFiikiGknDQknQguL+J38Kymb5jrI2soN0j6k/rv1P99amdoMwCvIv2GILNtGl+g/Wb+7GsPmGbE3EZO/OQ+0fT7I+fpWWGCeadLj58o6Cywwx1y5fT5/b+xJzDGhLg95/EdD+0fw+6qPETs5ux9B4D0FNmugV18WGONd2czP4meZ77LscWj00IFHoq0oSGK7Qmuis0XuQRNhc1on7G4hZBGWi1MXAGt//DgGIbYpcjhnmARcWuDWeqf+Wp+OcRrHGKlTJoj9kx8IjTp0+x3b25UZ6ugCbl/ZeaYuEKExyRRsPzl1eUsACOHcBSjaiR3bX5b0k7MzuiugDh5OEuklgZOLwQpYDSpLbjURddxUXDZ9iI/0cmjvI/cRFOqIsUa6re4Lt66je9JM5mFyr6S1rlFSMm0nFG6KNg/eHT0pWp+w6H/+T0jAkSRaY5jh5JCzBI5AGN3JS+ghG7wBG3hXU7PTJiI4HAV3YrYttpvYPq5FSDqBBNxUY5zMbhnGlnaRgEQBpGUqXYBQGazEXPK5tzpS5lKNK8Q2VOGvVY9WvQrcwurfY+XLak0yuyV1JUWVSCOWRrKIpVidCTrEjatrWttoa+/hU9chkaMMGjCthpMSLl9oon0NcBPauDsKiNn07l9cgbiMkj3iiOp4wVVmGjcgE+t970K5/iOXEFhE8P6OM/mpG1uhuu4Lb9aep+w46OzuIWZo1ALiLjAhtnj0cQGO/tErey2vsehqTgMkmkjjkDIxlWZo49R1N9XF5ALrpvbcC+9qh/l/EBxIJWDqysGAUG6DSg5eyBsF9nyq3wwxkuG4iSBUVpEUBFRycQfzgiKpcau8NiB3WAta1SWtLdoBAXsnOzR3aP8APCNkOpgCJVDruyAXsy3F794c6h4jJJBiVw5Ko7eMmuMLsT37rdeXO1vdvUjFdoZu6rMCFRUAMcZ7qrpA9nlbb3CouNx0khDM17R8MXAIEekroAItazH400fM6gaHo+yWIOkHQjNixhArlgeM2qxNlNk7jb+XKlluRcWV1RgQiTsdRN/+bqvEIstubiw6c6KHMsTJ/wCOSwmjmBIBbixqEWTVa91UAc7WqZI8sLtLxVXWro2iFQLS7uNGm3etuQL0G5rqRQ3LDJezc8caymVdKst11MdJe9gO7a/c391bdMNLGQVZeUeq5NhxrBDy89z4Vmsvz+NoeHJKhDFd1AHs+zqWwK86LtVmT/V7a7hwL91e8sa3Xw2tYcqyyU5S3NKW1IxnayKTWssjhlm4kkYViwCiRo99rAkoeV77b00nZ+ZngSy3nRnj72x06tSf+oCltHO5UeNRzm0xVFLKRGhRAYom0oSWKglL2JJ+J8KOTOJ2ThtJqQM7BWRHs0gs9iykgEAbctgbXroKM0qVGPnciY3CNE7I4IZbXBDKQSAbEMAQRfkRTANScXiXlYvIxZiFBJ6IoRRt0VQPdTOmm3rcNHAaLUa5ai0VNg7kairlIVnWwp2hvXTQ0JS3IFerPC5Q7wPOpBWPUXC95kCqDqdQdQU3sGtbum5Wqun0xjqukNYWcche0gs4BtcBhsRfcUNTIW0vZxhifq3EXXxYYtVjp1TprU9bAWvtTx7LSFtJkXaAzA2Y9xZRCRy5gsD47fCqr8rTF1fiHWpUq9hqvGLIxNrsQNgTcij/ACpM2xkNmUxkbW0O+tlAtYAtubcyBS+oPJZS5CY4hKZEZdUyBk7ykwsqmzeIYuLH42qbi+ybxsuqSNQ0kcYZyUBMkYk1KSLFVDAMfAkVn/yjIoEeruJrCrpU6eJ7ekkXF7C/oKmLn8xveUnUVJuAQSi6FNrWuF7t+m1OtfRjEvHdnpIUeSU8NUKKbqdWqQMQFUbMNKklgSOhJq/weAxkYeEToWiBiMQVXJgOlyy6kvJEOKG0nddXIVlBmMtra+7ZRospSyElAEI0ixJI22uepp1c1k1hi7aw5cPfvamsCS3M8hUcZNb0FI5iMldoWxA9hXCt9oBr2fT9m6lb9RanG7Lv9cGE4ilyQNVjpuY+J68tvWpKY+RVYBu6yBGFhYoNwpFrcwDULFZ5iOJxBIeJcNr0oGuqlASdO9lJHvpvWBok4bs42lH4ltWHkxAUCzcOFir2Y7atr28R4+FWmD7LLIIGaaUcc2Q93Y3Gz2vY2ZT6Gsm+YzaBGXYIFKBRYDQW1FNh7JbcjkafwueYhGsJWH5wSkbfpByflsfTrQccj4ZItdUbKL6PUsHWdmPfbdQAeFuy257/AAo8+yxjE2k6uDFJqAFyO6TcqNwvhexGxvYb1LyvM3khB1G4up5cn5/He/WqvtTj2VGs1joK7WB74CGx8Ljas6c5Spst0uKdGCWioQK7atzsqXAagdaJQOvzprTQkUul9x9aXQlJEDy++j+qnyqEKOioy7k82HWP8kc10GhNIVmvcpOmkKssFk7SrqU+BNrEnY28OdSW7NuLgutxckWNwB4/31FNTsreWK6lGTXKvD2dexOtdvIn7vXnVTi4NDFb3tbf1F6rmmlY0ZxlwxpTT8J3qOtPR0YO0WRdMPE+1TYNOYgUzVy2JLkkRyVLwwLnYVXo9qmYLE2YVYGLLYKVFm5dabTC3JK2YjfT1FTMfjF0DlVKuYkXsbX6c6RWxmahMBE4QkKL7kAjbfkav+z+KgkYrIqG2wuAw9Aa82WderUcchjIaJj5jz91LLC31Cpo9fzXARxrqjVVv4AAD5V5Z2mxuuQre4HP3VOl7XSGEo3PwrMXJ3PM0MOJxdyDKe1IkphSRtvQPERTIYjltTgxbjxuPPf76v0yG146ppr+QbUiKNcX1Ue7au8RD5etMn3K2o9GMkUtNPmPbyodNGhHFogmkKRpVz73FNRkv6JR11D3aia0EaDTqOonw9kag3lpO2/ifcKz+R24aX5EML9Lki9aOHEsq7i9rKFsCGU89LcgdufpSeKcrirpbezfzh9luVQjF23zv8+c8EHFggXF9xfSQt9LbXBA36Hkax2cfpW/d/lFbjN5tTXtbu2APO55m3MAfOsRmq/nW938oo+Hc8mBOS+Vx70M4wjkqJDApxK7BAznSilj0AvUybB8Ed+2s8lvfT5t51pSrYtSGQt9qjEU7Ea66X3qwj3GgKVqO1cNMkChCQ9a5euUrVABCrfJME8okaOwEScRnY8rXsB57GqcCthlkXCwOJPItFY+erYf350JypDxjZlXcu1zzJozFamBXVlI/pTv2JFpcnWFCacDhvI0LrRTJJdUARQ0VcIqNdSoOKUjlT31w9BUWlVdsZSa6jdKkKQFY0iFzl2brGgUqTa/S25vtvU0dpF8IyPSw/Gs6Fq4yvIHk7zdxOp5n0rT03E8hN2TBnav3ViJJ6AE+61KTJwWMk5KA2tGLFzYAbkbCprYiHCi0Y732uZNZzMMxaQ7mjbfHA8cUYOyfPnCxgpAoQdRux9TVJNKWNzuaSrej0AUKG3Y2u1PoaZaiXlTIiDemjRmhNOiMEURFDXb0QDuHW5Ar0nI8rE8LRMAQQNiSLhTyuOR5VhcjwhZ79Pvr0vIbpYdR+NZfES6I0QVRMdnnYqSG7RXdPFf11+HtDzHwrKyR2r6HZFa1/GqDP8AsXDiQSO5J4OBzP7Q8fvpcfiukitpHiTCnI5PA1Z57kU2FfRKtvssN1YdVP4c6qStbFvuivdBstDTkbXoHFMCSAtSo7VylaEsGGEsbKCSdgBuavMJ2WlNi5WMeZufgNvnV1BFFgYx4ysNz4+g6CqLF5s782Ppes63/SXaUuS2jwWGw+5Oth15e4VBzHtCW2UbfL4VSSzE1xIGO4FWLGuoXLsdmxBY3JvTBNE6kc6GjJiMStakd6WqkKQh2iQ0JpU6IHSZa4hqQkYO19+lGxluN4aLUwHU07jsNolKDwt8xf8AGnMvFpkv9q1OatU7FvtH5G1By3Ckans9gLBLDc/jW5WNY1sOfIt5+NZbs/KCQb2t+FX7v3R571gm22aSw+tWsKm4TF3O9Z7ESHukDnUrDTHa4IpHHYRqy+x+AjnQpKiup8Dv7x0PmKxGbfRhGQTh5WU/ZfvD0DDcfOtgMcsajUfC9R/y8D7I26nx91THOcP0sqcTxbOMimwr2lS3Rhureh/CoLJXvOMWPERlZEBB5g8q8z7Q9lXiJMILx87c2X3cyK34vEKW0tmLpox+i1LQKkSJa9N2rUiprcuO0v6Y+n41RGu0qz4+C+Q0atcHyFKlTSFjyNY78KrDSpUr4BLkVEKVKlAhGlSpU6IxLUhf0i+o++lSqMMR4fpx/jX7xTuJ/Tyf4jSpUjLFya3szyPoa00vJfQUqVZJclw/HyWnU50qVVvkBXZ/4e6uYXnSpUy4FZdwcqj4ilSpVyA8z7U/9of3fdVNSpV1ocGaR//Z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data:image/jpeg;base64,/9j/4AAQSkZJRgABAQAAAQABAAD/2wCEAAkGBxQSEhQUExQWFhUWFBUWFxQYFBgVFxcVFBUYFhcUFBcYHCggGBolHBQXITEhJSkrLi4uFx8zODMsNygtLisBCgoKDg0OGxAQGywkICUsLCwsLCwsLCwsLDQsLCwsLCwsLCwsLCwsLCwsLCwsLCwsLCwsLCwsLCwsLCwsLCwsLP/AABEIAREAuQMBIgACEQEDEQH/xAAcAAABBQEBAQAAAAAAAAAAAAACAAMEBQYBBwj/xABLEAACAQIEAwUEBQoDAw0BAAABAgMAEQQFEiETMVEGIkFhcTKBkaEHFFKxwRUjM0JigpKy0fBydKKz4fEWJCUmNDZDVHOTo8LDZP/EABoBAAIDAQEAAAAAAAAAAAAAAAECAAMEBQb/xAAuEQACAgEDAgUDBAIDAAAAAAAAAQIRAxIhMUFRBBMiYfBxgcEykaGxQtFSguH/2gAMAwEAAhEDEQA/APM67elSr0hWdvRK3WgpUQ2GRXL0ga4aWTG+g4pvXYXsabU11hVLLVJ7MUi2Nq4KkBda8jcW39eV6ZkjKkhgQRzBFiPUGmjK9gTjTtcDh3FKM2NJUItqBFxcXBFx1F+YpaflRsdb00Ok08PY9KY0m17G3W3Xl9x+FPQi4P8AdqSXBqxO217EW29SYmphqcSmk7RVi9MgpP1fQ/ea7G1KXkvp+JoIjQg7j+/9jS2l+xYxGwqNe5PrT3hTWm1Ji5bNPiE6SHoVqfhBZtR5IC3vA2+dqr4d6nT9xAPFtz6VXnm7UFy/jJhgtLbILNtTek06Bc0eitWpIyPG5MoKQpXroqyzCjoWhIorUQ39aUarGq7SIrlCQFsKjU0FdqljJ0b/ALGYd8NCZS0H5+bBmEPMArNE85dHtdo2FxuRYFlpjMzEmaYZsQ7PGBAZRK6TNEd/zUsiC0mjukk3JHO9YgUaHa1Ise7Y6o9PzGENGozHGSFXxEJCGTDyRuC41yQFLyQxBCdyV5jao6ZXDqXjYfDx4m2I4OGSUcKYKqmEyniGxJL27y69IrzgbcqQa1TyXXIU6PW/qsTNDHOkSDhYEPAsn5tTxcazps55G21zpvsapMHjIVwL4lcPAHlwwDYe78ItHjkRGKF9V9NmIvvpvWHNiKbBtQWH3LaUWmelNlOEErCOLDvFx2+tNJKA2HgKIymAlwQO8/eAY3W1ecBgCbcr7X2Nr7XHWhtc0I51ZCGnl2Dh2iTPyX0puAb07NyFBGaGPaFfU05UvMv6f0SHP3U1ej6+lBCN6shSRMrbaLHAx+PSlNISSevL0rsjaUt4nam0fYDpWPE3OTy/ZfQ1TqKWP2CjWntI6VxDt6VzXVrbbFUUjMGug129crWzhhV0UFEDUCmHe9NsK6ausm7Ny4lHkBjjijtqmlkEcYJ5LqN+9uNreI6iq5SS3ZZWooq6DVpmuRy4fTxFtrvoIIZXVdJ1oy7Mp1ixHnU+TsZiQD7HEEfFOHEimcR/bMXPlva99+VVOS7k0NGftSq5yLsvPi1cwBW0e0utQ1iLghSbkGxA8xTWXZO06SOrRgRLqbW4QhdhcA89yB6kDxoqaQ2llXeu6b1pI+xGIaJJQ0Ajf2XOIjUE790FiN9jt5GnIewuKMzQqI+KqK5TipfQ3JhvuPOj5ke4K7mbja1dcVInwulyhKmxtqVgy36hhtarmfsbiUEJPDInZFhtKh4he2krY7jvA36Gjqii3hUzOCnGHI9fvFaU9hMSFZy2HCq2hmOJj0q9wNDNewa5At5ioadm8R9ZbCBQZVN2AYaVGkMWZuQUBhvQ8yL4ZIVurKwG6elM3q3zHI5IY1lvHJEzFBLE4kTWOaE2BDW33FHgOzcssaupjBcsIo2cLJNo2bgqfasdtyLnYXoxlFKyyctVECIXV/JR/Mv9aPCLyp3gGMzI3NTw28mV7H5rSwwtVc5+mVfNjTijcov5yO4g3NugplaJm5mko8aOKOiCQ2T1TskwRliFHvPgANyT5CpF4PtP/D/voZRw4wv67gFvJOYHqefpaovDNKle90STfCM1SBoyKEitZxWmjtK1cFdqUFBIN69C7fxHC4HL8Ku142mkt4ykLueu8j/KvPkH3H7q9K+mTvfUnHsthzb/AEH7mFZ8v64r6l0OP3/oruwY+t4nAwvuMOZ5LHlo7kiD/wBy9BlmZMc94l92xkifuszQgfw2+FF9EDhcwW/60Uqj17rfchqvyqM/lhB4jHH/AEzm/wB1UteqS9h/9GryR0wGb4pfZjLIo6AYiSMrboA0gHoKpO1+U/VcVjlGySQiVP8ADJiYSR7mDD3Cne30obGZhbwTDL7wYb1d9pcQuMyhMYf0qRrC/mTPDr/1Rhh5NQjaafekRbU+5V46IvkeAQc2xjKPVnnAHxIqT9GWILY8gkkxYGSK/URzppt5BSB7ql5Xmv1bK8tk0I4+uMDrXVpBknu8Z/VcDkarforH/SM3+Xm/20VT/GX3J0l9zBIOXur0TtRizFg8lkHNItY9VSEj515/hYS3LwUsfRRc/dW47aj/AKPyj/0D/s4qtyVav3/oscbkkcwQ/wCr+I/za/zw1JyZz+S8wxZvxJFiw2q++lI4omIPmWJ9w6VHwn/d/Ef5tf54aeyxtWQYtRzTELf+OFvuqt8f9v8AQjXP1GuwmH4+CzPDncCNJU8pFDkH4xp8KPtHk0hwOX4yG5WLDRh7c42B1iT+NmufCw9z/wBGEgSPMnPJcOpP8Mx/Cn/o07T8ErgMR7D6eEx3AMyhuG9/1W1beZI8RYOUlJyj0p/xuSacZOujMNmGI4jYiQDaSV3/AInLW/1UxA21WXaTBCDEYmFfZSVgo6KTcD3AiquEcvOrcatS+v4Rti/0tdvyyRYWqXgIQSWYdxBqI69F95qIq3t61YY59CLGPHvN5+AFVznUlBcv+EXadnJ8ATsXdmPMn+7U5wDQYdrC5o/rB6Vgyzyaqj0NEIxox1EDQ10V3jzSYVq5au3paqg2wlNjW+GPgzDL4cPLNHBiMLcRtKSsckRFtOoA2YAKP3PPbAE1zVVWSOr7DRlRpUzKPB4nDthyJOAbtJYqJWJ74W+4TT3BfzPjWhjmwcePbMRPG0V3mSAEiczOp/NtHbYamY6r25etebk0tVUuF9RvMRp451nTGSyzIkspDKh1XY8USMBZSALCwufhzocszjRgsXhidpDDIn+NJUDD1KgH9ys2HNGpNNoD5iZvc1xkBynD4ZcRG00UhkZRr31GU6VJWxI4g+BofozzCDDTyTTzLGphaMAhixLMjXAUHbumsNeiDedDy/S1fI6qmu5rYMFhoIMQRi4pZWjWKJEWQbNKhd2LKP1VPzqf2wxsEmCwMcU8cj4aPQ6gOLkpGpKXUXAKGsMr0YkoeW7ux1V22bbC4/DjJ5MMZ0E7yiULpksAGQ6C2i2qyHyuefjUPslm6RpiMNOxWHFRlddiRFKL6HIG9t9/QedZhJafRwaWUWk/fcuhijJNauTTtjUweAmwySxzT4lhxHiJaNIUGy6yBqY97bwDH394eGlfCzLiEj4UWGGIVwwYtCiEmAAHiEhdNtrFehrOIBS4YqmOZNtcMtfgnzZKzrGmeWaci3FkdgOgv3R7hYe6oUA3HqKccdz0NciNaMcvS6918+xHDTKK9kWWBh3X1J+AFR53LuT5/IbVLkbQi9eHf+JifutUVTfYcyaw4b1yyP6flmuaTSQ6o/v8aLhmjROZHIbD1pfU36GqHkje7oejG10UN66K76PMDiqTV5ieyGMjVWeCRVcqAbA7ubLqAN0udu9arn6JssWXF8SQXSBGlN+WoWCfMlvVBUHJ+08gzD6yzH84x4m/OOTYqf2VBBHTSKpnklqaj0LoRRS5dk8uIYrChcgajawAUfrMSQFHmTXMbk00UgikQq502U23DcipvYg9QbVscRh/q2RIQLPi5xrPiY49ZVfT82Db9o0OJgE+RRyndsLOYweZ4UhA0egMifw1W8j+10NpjZkcxyKfDsqzRtGXvpDC17EA2+I+Ndm7PYhZEiaJxJJ7CWF2v4jfl516V2ohGNylJF3lwgj1+Jtwk4lz5q6P+7VJ2RwTYjFTIGtJ+SlWMk+yzYeBAQfDZz8aRZHVg0qrMdmOTTYf9KhXlY7FTq1W0spIb2W5E8qlZZ2axWIjMkMLOgNtQ0i5HMLcgufJb1IjEhjXAOCjjGJpRhujSq0bi3gNWg+dyfGrj6UZwmIiwsd1iw0UaooJFnYai/8Aitp358+tOpStINJGcwnZ3EykiOF2IAJUDvAHkSvMU7h+y+LcsEgdip0sFAJU9DY7VuOwWZHE5qJWN2OBAc9XQQqxPqVvUb6OeWaf5dv/ANaDyyV+1ErkyGK7M4uIoJIXTWwRdQtqYgkKPPY0zjclnhdUljaN2tpVha9zYW99SsXiWXCjDsxI1xToDfuiSF9VuntJ99eg9v8ADrjMvTELu+GkeOTxOkNw3v7wj+hNF5JJq+o2lJo8yzDK5YGCSoUcgEKbXseWwO3pVpN2RxsaqzQOAxUDdSQXNl1qCSl+rAVp+xeXibMzLJusEEUxv4uIIlS/pct+4Kz2TdoHXHDFsxvI54hvzjl2ZT+yoIsP2B0o65PZdEFc7DWHyPFGHjiImHTq4upNNupOr5c6ioxb2QSbMxHRUUsx9AAT7q1uEH/V2Qf/ANSj/XGfvoPoqyxZ8RNrtpGHkjsftTDTt+6JKpkou5tcMvj4qcYtWZvB4Z5m4USF3YXCggE+l+dPSZLiElSFoWEr+zHcFj7gdvU+G9O9m4yuMwgI7y4uFD5FZlBFbhsEZs4zFFNpDhHWM9HeGFA3lYMfjRTULS4pv8BzZ56vtZh82wk0bXli0A6ADqDKdiBpdbhvYPI7WoMCO8DSlndIDhJAytHiQ4Q3upMbK48hcIfferPJ4NCmVv1fZHVz7PuHP3Vl8Y/LxqEdr7djX4WcppyluS8PhlTd9lTdvNunnbl63pf8pE+w3yqrzDElrKPZB+J6mofDPSs/h4Q0XPll+SMmzKWpUr10V6A81semfQ8LrjgOZw4t/wDJ/UV5wPaHurUfRvn64TFgyG0TqY5D0VrEMfIFRfyJp/MeygwsjyyvG2GGoxFJVZpufDRFUkj9XUbWAB51nvRklfWqL0rr7Ft2zN8ky0jkCB7xE4PzBpvKG09nsXfxxCgepbDio2V4kYzLDggy8eGbiwqzBeIrFtaKWIGoa3Nr9KDPZxDgMPlysrSmQyz6XUqrMToiZ76bi633sNI61TX+Pv8A+jVv9y37BZkFx02Fk3jxMMYseWtMOm37yFx7hVLNiXyzMyyAuMOsMbi/tR8CNLE9TsR52qrzxmw2MWSN0YpwWR0kV1JREG5Qm3eUgg1e5hJDjMZj2MiRrNhoGiZ2CjiEYZlQnwuQVPTepSu+jROpqs/iw+Ily7MISCGxUMbnlcMxChx9tXGn3+QrA/SopGZT38eGR6cFP6U7i55MFgUw7kLM2LGJ0alfhrGgCFtJIBZxcC/Jb1bdrcvGZmPGYZ4gDGqzo8qxmF0vu+o+zY2uPsgi96mP0STfG6EcdqIv0OD/AJ+f8vJ/PHVh9GjAflMkagICSpJAI/O3BI3F/Kmvo6aCLHySCVFhSFoxJJIket/zd2Csb2YqzAeAsKf7CRLF+UFllgTiRmNC08VmY8TcWbl31386mRr1fRDtcr6GS7WYhZZzJEmiMwYchBuEH1eMaPQHatz2Hxqti8dgpd48Q0pA/aF1cDzKb/uVl58k4eFbVNA80skUSRpiI30xqGYs7BrKLqg52Fh1tXMYWw+PkmiZXMUhnUo6urx6xcAqTbZiCOl6ZpTjpXzgdxTVI2nYrDGPF5nCTdkw8KepSLSSPfb415hEncDdAPnW5wWfLBm0+K54aRgjsN7JMiMrkdAVHzqpzLs6uGZ3eWJ8MCzRBJVZpr34aBVJIG41NyAB57VIPS9+qQFzv7FnB/3el/za/wA8dF9HeFnR8LLHE7RtiZOK6qSoRYuEmo9A0sh91cw5T8hPDxYeK0wlEXHiD6AyH2S3OwJ08/K+1UecQNC+GWKSNysMekpPGyiXUZHDENZbO53Nhbe9KlqUo92yLe17lvj8Jws7CW2OPhkHpK6P/wDb5VI7QZq+EzmfEICwRow46o8UalfLwt5gVZ9qeDLmmDxMc+HKXiMpGIishhk1EsdXipsP8NQc9ghnxuPvPCEmhjMMglRlMitDpVipOm7IQb+FzSwa2v8A47/uDVdX2J/0hRQYmDD4+Cx1OsbG1iVYGwcfaVhb3+lUGcHToiH6q3Pqf+H30tLwYRMJJYSSYrjsgZW4cUaAXYqSAWIJAvyHnUTF3JJ8W7x9/hWDxemKS56fY6PgIumulkQC5o9PmKsocuCRGWU6UHS2p28EQHmfPkOdQ/yrH/5Rf/dekxY8uVXBbGnJmhF0YSlSpCvRHmjoNEXoKVQKk0dDV3WetDSFKyJs6znrQ8Y9a49CKzTl6qDqYeq9O4dSxA+fSmQKtMojsGfp3fj41fEkW2ybg8Othdb+Z5n+npU0YeP7I+FQ4pKMz1Gi62afKsDh5BvEl/SrmHJ4QG0xKpKlbgW2PMVlckx4Uk8+fLl6k1oYMzJFxY+QrPNOy2MtiNlmDjiLKEsG2YHcEDwN/U1d5dkWDuTwEuQRuCw32OxNhVdM4k39lh8Keyqdr71W2x3G0Xg7M4T/AMvF/AKwnbnI0w8qtGoWOQGwHJWW1wPLcH416bBJdQazH0joDhlPisgPuIKn7xSxcr5F8PLTkSZ5lh1ubHr+IqYkCkcv7vUPBt3iatMqXUwHUj5b0fGSlCLkulHR8NGL2a7lll2CVTYC19j6WBY3+Pwq3weCV2Ltso3N+g5Cm8LCdJPi1wP3juf4Rb30GeYnTHwxy5erePuA+ZHSuLCLnJSm7/Pzkvk69MPncp8+zMzvcbRpdY18vtHzPOqq7dac0Fj91PfVvMfEV31lhBUzM8T6GRNKlSrYcEVKu1yjRBV0G29dArku21LLZBGjStSohWWMbe5BxDVnlmwe4JGkHbwNQ7hV6k8vLzqfgLCIdWYk+g2HzBrSWRHxGfChfAludFLj1jttc9KivnTX2UAVNxrRZ5WBGSrC4bkfWpmGnMM9hy2I6WNUX5XB5r86WNzcPoIFit978x0pXCwxmkeooQwDAXBHL8KdkVV0kcj8j0rJZJ2gvEUPPmPxqwxmbhVCnmGB+/8ArWZwd0aNRtste48qpO3qE4aT/Dce4g/hUnIsaGCkHYirLN8Ks0Mic7ow95FVr0yKntKzxWKOy+tX+QYe5v4+yPU8z8KqI4yxrZ5FhdIBtudlH3mqfGz1NY++7OvhWiDl+xLigJJsbADSCeQA3dz8vhWYzecMxt7PJR+yPE+Z5++tNnE+lDGvM91j1PPSPTmfMrWWxo4YB2LH2B06ufLp1PpWOKTzKER8cqg5sr8QSo0L7Z5n7IPh6n5VC+qp1HxFM4rFXuFPqfE9ah16LFhcY80cnNnUpbqyNSFKkKKMAq7SpUxAlFNyGnFpt6rycDPgCuilajWqIR3AFGpYgVbOwRQPG1hVfl4OsW8/uqfioSQD5VoQ8eCtI1G5oGtRS87V2AgG7LqHS9vnTCsaroroaw222see486GgtgEjBTFWFuo2va9WvaVpBIGYFQ6jT4ggdD8Ko1FbHO4zLlmHl5mOXQT+y6/1A+NB7NMdN6WZiDMpU9mV19GIqwyztRiYpEbiuwUi6k3DDxU361XCMLY+1yuhB53NwSCDy8RXYotDpfqhI6XsbGmcU+UBN3ybnBYLU7MANJdj7ibitVhIynL2zt/hFRsnwlgNI3qwxuOXDowWxcDvOd1QHw/aY+ArgqKjJzl1Z2s2RyShHsUmeFcOAWGprERxk7kncySdBv6nblWGzPEaidTXJ9oj+UeQ/3VY5zjGZixJ1NyvuQvn5/30qpGGFtTEAeJJtWzwmKEPW1X5+dBc2qtC3fXsvnUjRxg+yPeaf8Aq5/Z+FNy5mq7Rrf9o8vcP60x+VZOo/hFb9U3ul+5hbwx2bv6IgUhSpCmXJiO0q5SpiBrTbijWuNVctx+ga7rYDluT49KaBpxnsoHXc/hXI1/4UnUjH8v9onyNXuHGpRVXh4V0Fhz5Efdan1lIWrEh0qQ9iMCDuBvVZi8MRvU3B4tibVZSKCpvapdBpMzDJauxwk+Q6mp2J0qfOhw0Wu9yFt4eJ9KcTSiYuHjMZ8hz/Gtf2EwK4jBTQyC6ahb1G96xUTqAylgO6a03YrtRHh49DbG+/nVOVPTsOuSJP2KlViqsNPMN199XmTdl43/AO0Jd1HnY+vWtKMdENJUgiQXUX+I+dScKAz3HK1Z5ZptFiikiGknDQknQguL+J38Kymb5jrI2soN0j6k/rv1P99amdoMwCvIv2GILNtGl+g/Wb+7GsPmGbE3EZO/OQ+0fT7I+fpWWGCeadLj58o6Cywwx1y5fT5/b+xJzDGhLg95/EdD+0fw+6qPETs5ux9B4D0FNmugV18WGONd2czP4meZ77LscWj00IFHoq0oSGK7Qmuis0XuQRNhc1on7G4hZBGWi1MXAGt//DgGIbYpcjhnmARcWuDWeqf+Wp+OcRrHGKlTJoj9kx8IjTp0+x3b25UZ6ugCbl/ZeaYuEKExyRRsPzl1eUsACOHcBSjaiR3bX5b0k7MzuiugDh5OEuklgZOLwQpYDSpLbjURddxUXDZ9iI/0cmjvI/cRFOqIsUa6re4Lt66je9JM5mFyr6S1rlFSMm0nFG6KNg/eHT0pWp+w6H/+T0jAkSRaY5jh5JCzBI5AGN3JS+ghG7wBG3hXU7PTJiI4HAV3YrYttpvYPq5FSDqBBNxUY5zMbhnGlnaRgEQBpGUqXYBQGazEXPK5tzpS5lKNK8Q2VOGvVY9WvQrcwurfY+XLak0yuyV1JUWVSCOWRrKIpVidCTrEjatrWttoa+/hU9chkaMMGjCthpMSLl9oon0NcBPauDsKiNn07l9cgbiMkj3iiOp4wVVmGjcgE+t970K5/iOXEFhE8P6OM/mpG1uhuu4Lb9aep+w46OzuIWZo1ALiLjAhtnj0cQGO/tErey2vsehqTgMkmkjjkDIxlWZo49R1N9XF5ALrpvbcC+9qh/l/EBxIJWDqysGAUG6DSg5eyBsF9nyq3wwxkuG4iSBUVpEUBFRycQfzgiKpcau8NiB3WAta1SWtLdoBAXsnOzR3aP8APCNkOpgCJVDruyAXsy3F794c6h4jJJBiVw5Ko7eMmuMLsT37rdeXO1vdvUjFdoZu6rMCFRUAMcZ7qrpA9nlbb3CouNx0khDM17R8MXAIEekroAItazH400fM6gaHo+yWIOkHQjNixhArlgeM2qxNlNk7jb+XKlluRcWV1RgQiTsdRN/+bqvEIstubiw6c6KHMsTJ/wCOSwmjmBIBbixqEWTVa91UAc7WqZI8sLtLxVXWro2iFQLS7uNGm3etuQL0G5rqRQ3LDJezc8caymVdKst11MdJe9gO7a/c391bdMNLGQVZeUeq5NhxrBDy89z4Vmsvz+NoeHJKhDFd1AHs+zqWwK86LtVmT/V7a7hwL91e8sa3Xw2tYcqyyU5S3NKW1IxnayKTWssjhlm4kkYViwCiRo99rAkoeV77b00nZ+ZngSy3nRnj72x06tSf+oCltHO5UeNRzm0xVFLKRGhRAYom0oSWKglL2JJ+J8KOTOJ2ThtJqQM7BWRHs0gs9iykgEAbctgbXroKM0qVGPnciY3CNE7I4IZbXBDKQSAbEMAQRfkRTANScXiXlYvIxZiFBJ6IoRRt0VQPdTOmm3rcNHAaLUa5ai0VNg7kairlIVnWwp2hvXTQ0JS3IFerPC5Q7wPOpBWPUXC95kCqDqdQdQU3sGtbum5Wqun0xjqukNYWcche0gs4BtcBhsRfcUNTIW0vZxhifq3EXXxYYtVjp1TprU9bAWvtTx7LSFtJkXaAzA2Y9xZRCRy5gsD47fCqr8rTF1fiHWpUq9hqvGLIxNrsQNgTcij/ACpM2xkNmUxkbW0O+tlAtYAtubcyBS+oPJZS5CY4hKZEZdUyBk7ykwsqmzeIYuLH42qbi+ybxsuqSNQ0kcYZyUBMkYk1KSLFVDAMfAkVn/yjIoEeruJrCrpU6eJ7ekkXF7C/oKmLn8xveUnUVJuAQSi6FNrWuF7t+m1OtfRjEvHdnpIUeSU8NUKKbqdWqQMQFUbMNKklgSOhJq/weAxkYeEToWiBiMQVXJgOlyy6kvJEOKG0nddXIVlBmMtra+7ZRospSyElAEI0ixJI22uepp1c1k1hi7aw5cPfvamsCS3M8hUcZNb0FI5iMldoWxA9hXCt9oBr2fT9m6lb9RanG7Lv9cGE4ilyQNVjpuY+J68tvWpKY+RVYBu6yBGFhYoNwpFrcwDULFZ5iOJxBIeJcNr0oGuqlASdO9lJHvpvWBok4bs42lH4ltWHkxAUCzcOFir2Y7atr28R4+FWmD7LLIIGaaUcc2Q93Y3Gz2vY2ZT6Gsm+YzaBGXYIFKBRYDQW1FNh7JbcjkafwueYhGsJWH5wSkbfpByflsfTrQccj4ZItdUbKL6PUsHWdmPfbdQAeFuy257/AAo8+yxjE2k6uDFJqAFyO6TcqNwvhexGxvYb1LyvM3khB1G4up5cn5/He/WqvtTj2VGs1joK7WB74CGx8Ljas6c5Spst0uKdGCWioQK7atzsqXAagdaJQOvzprTQkUul9x9aXQlJEDy++j+qnyqEKOioy7k82HWP8kc10GhNIVmvcpOmkKssFk7SrqU+BNrEnY28OdSW7NuLgutxckWNwB4/31FNTsreWK6lGTXKvD2dexOtdvIn7vXnVTi4NDFb3tbf1F6rmmlY0ZxlwxpTT8J3qOtPR0YO0WRdMPE+1TYNOYgUzVy2JLkkRyVLwwLnYVXo9qmYLE2YVYGLLYKVFm5dabTC3JK2YjfT1FTMfjF0DlVKuYkXsbX6c6RWxmahMBE4QkKL7kAjbfkav+z+KgkYrIqG2wuAw9Aa82WderUcchjIaJj5jz91LLC31Cpo9fzXARxrqjVVv4AAD5V5Z2mxuuQre4HP3VOl7XSGEo3PwrMXJ3PM0MOJxdyDKe1IkphSRtvQPERTIYjltTgxbjxuPPf76v0yG146ppr+QbUiKNcX1Ue7au8RD5etMn3K2o9GMkUtNPmPbyodNGhHFogmkKRpVz73FNRkv6JR11D3aia0EaDTqOonw9kag3lpO2/ifcKz+R24aX5EML9Lki9aOHEsq7i9rKFsCGU89LcgdufpSeKcrirpbezfzh9luVQjF23zv8+c8EHFggXF9xfSQt9LbXBA36Hkax2cfpW/d/lFbjN5tTXtbu2APO55m3MAfOsRmq/nW938oo+Hc8mBOS+Vx70M4wjkqJDApxK7BAznSilj0AvUybB8Ed+2s8lvfT5t51pSrYtSGQt9qjEU7Ea66X3qwj3GgKVqO1cNMkChCQ9a5euUrVABCrfJME8okaOwEScRnY8rXsB57GqcCthlkXCwOJPItFY+erYf350JypDxjZlXcu1zzJozFamBXVlI/pTv2JFpcnWFCacDhvI0LrRTJJdUARQ0VcIqNdSoOKUjlT31w9BUWlVdsZSa6jdKkKQFY0iFzl2brGgUqTa/S25vtvU0dpF8IyPSw/Gs6Fq4yvIHk7zdxOp5n0rT03E8hN2TBnav3ViJJ6AE+61KTJwWMk5KA2tGLFzYAbkbCprYiHCi0Y732uZNZzMMxaQ7mjbfHA8cUYOyfPnCxgpAoQdRux9TVJNKWNzuaSrej0AUKG3Y2u1PoaZaiXlTIiDemjRmhNOiMEURFDXb0QDuHW5Ar0nI8rE8LRMAQQNiSLhTyuOR5VhcjwhZ79Pvr0vIbpYdR+NZfES6I0QVRMdnnYqSG7RXdPFf11+HtDzHwrKyR2r6HZFa1/GqDP8AsXDiQSO5J4OBzP7Q8fvpcfiukitpHiTCnI5PA1Z57kU2FfRKtvssN1YdVP4c6qStbFvuivdBstDTkbXoHFMCSAtSo7VylaEsGGEsbKCSdgBuavMJ2WlNi5WMeZufgNvnV1BFFgYx4ysNz4+g6CqLF5s782Ppes63/SXaUuS2jwWGw+5Oth15e4VBzHtCW2UbfL4VSSzE1xIGO4FWLGuoXLsdmxBY3JvTBNE6kc6GjJiMStakd6WqkKQh2iQ0JpU6IHSZa4hqQkYO19+lGxluN4aLUwHU07jsNolKDwt8xf8AGnMvFpkv9q1OatU7FvtH5G1By3Ckans9gLBLDc/jW5WNY1sOfIt5+NZbs/KCQb2t+FX7v3R571gm22aSw+tWsKm4TF3O9Z7ESHukDnUrDTHa4IpHHYRqy+x+AjnQpKiup8Dv7x0PmKxGbfRhGQTh5WU/ZfvD0DDcfOtgMcsajUfC9R/y8D7I26nx91THOcP0sqcTxbOMimwr2lS3Rhureh/CoLJXvOMWPERlZEBB5g8q8z7Q9lXiJMILx87c2X3cyK34vEKW0tmLpox+i1LQKkSJa9N2rUiprcuO0v6Y+n41RGu0qz4+C+Q0atcHyFKlTSFjyNY78KrDSpUr4BLkVEKVKlAhGlSpU6IxLUhf0i+o++lSqMMR4fpx/jX7xTuJ/Tyf4jSpUjLFya3szyPoa00vJfQUqVZJclw/HyWnU50qVVvkBXZ/4e6uYXnSpUy4FZdwcqj4ilSpVyA8z7U/9of3fdVNSpV1ocGaR//Z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8" descr="data:image/jpeg;base64,/9j/4AAQSkZJRgABAQAAAQABAAD/2wCEAAkGBxQSEhQUExQWFhUWFBUWFxQYFBgVFxcVFBUYFhcUFBcYHCggGBolHBQXITEhJSkrLi4uFx8zODMsNygtLisBCgoKDg0OGxAQGywkICUsLCwsLCwsLCwsLDQsLCwsLCwsLCwsLCwsLCwsLCwsLCwsLCwsLCwsLCwsLCwsLCwsLP/AABEIAREAuQMBIgACEQEDEQH/xAAcAAABBQEBAQAAAAAAAAAAAAACAAMEBQYBBwj/xABLEAACAQIEAwUEBQoDAw0BAAABAgMAEQQFEiETMVEGIkFhcTKBkaEHFFKxwRUjM0JigpKy0fBydKKz4fEWJCUmNDZDVHOTo8LDZP/EABoBAAIDAQEAAAAAAAAAAAAAAAECAAMEBQb/xAAuEQACAgEDAgUDBAIDAAAAAAAAAQIRAxIhMUFRBBMiYfBxgcEykaGxQtFSguH/2gAMAwEAAhEDEQA/APM67elSr0hWdvRK3WgpUQ2GRXL0ga4aWTG+g4pvXYXsabU11hVLLVJ7MUi2Nq4KkBda8jcW39eV6ZkjKkhgQRzBFiPUGmjK9gTjTtcDh3FKM2NJUItqBFxcXBFx1F+YpaflRsdb00Ok08PY9KY0m17G3W3Xl9x+FPQi4P8AdqSXBqxO217EW29SYmphqcSmk7RVi9MgpP1fQ/ea7G1KXkvp+JoIjQg7j+/9jS2l+xYxGwqNe5PrT3hTWm1Ji5bNPiE6SHoVqfhBZtR5IC3vA2+dqr4d6nT9xAPFtz6VXnm7UFy/jJhgtLbILNtTek06Bc0eitWpIyPG5MoKQpXroqyzCjoWhIorUQ39aUarGq7SIrlCQFsKjU0FdqljJ0b/ALGYd8NCZS0H5+bBmEPMArNE85dHtdo2FxuRYFlpjMzEmaYZsQ7PGBAZRK6TNEd/zUsiC0mjukk3JHO9YgUaHa1Ise7Y6o9PzGENGozHGSFXxEJCGTDyRuC41yQFLyQxBCdyV5jao6ZXDqXjYfDx4m2I4OGSUcKYKqmEyniGxJL27y69IrzgbcqQa1TyXXIU6PW/qsTNDHOkSDhYEPAsn5tTxcazps55G21zpvsapMHjIVwL4lcPAHlwwDYe78ItHjkRGKF9V9NmIvvpvWHNiKbBtQWH3LaUWmelNlOEErCOLDvFx2+tNJKA2HgKIymAlwQO8/eAY3W1ecBgCbcr7X2Nr7XHWhtc0I51ZCGnl2Dh2iTPyX0puAb07NyFBGaGPaFfU05UvMv6f0SHP3U1ej6+lBCN6shSRMrbaLHAx+PSlNISSevL0rsjaUt4nam0fYDpWPE3OTy/ZfQ1TqKWP2CjWntI6VxDt6VzXVrbbFUUjMGug129crWzhhV0UFEDUCmHe9NsK6ausm7Ny4lHkBjjijtqmlkEcYJ5LqN+9uNreI6iq5SS3ZZWooq6DVpmuRy4fTxFtrvoIIZXVdJ1oy7Mp1ixHnU+TsZiQD7HEEfFOHEimcR/bMXPlva99+VVOS7k0NGftSq5yLsvPi1cwBW0e0utQ1iLghSbkGxA8xTWXZO06SOrRgRLqbW4QhdhcA89yB6kDxoqaQ2llXeu6b1pI+xGIaJJQ0Ajf2XOIjUE790FiN9jt5GnIewuKMzQqI+KqK5TipfQ3JhvuPOj5ke4K7mbja1dcVInwulyhKmxtqVgy36hhtarmfsbiUEJPDInZFhtKh4he2krY7jvA36Gjqii3hUzOCnGHI9fvFaU9hMSFZy2HCq2hmOJj0q9wNDNewa5At5ioadm8R9ZbCBQZVN2AYaVGkMWZuQUBhvQ8yL4ZIVurKwG6elM3q3zHI5IY1lvHJEzFBLE4kTWOaE2BDW33FHgOzcssaupjBcsIo2cLJNo2bgqfasdtyLnYXoxlFKyyctVECIXV/JR/Mv9aPCLyp3gGMzI3NTw28mV7H5rSwwtVc5+mVfNjTijcov5yO4g3NugplaJm5mko8aOKOiCQ2T1TskwRliFHvPgANyT5CpF4PtP/D/voZRw4wv67gFvJOYHqefpaovDNKle90STfCM1SBoyKEitZxWmjtK1cFdqUFBIN69C7fxHC4HL8Ku142mkt4ykLueu8j/KvPkH3H7q9K+mTvfUnHsthzb/AEH7mFZ8v64r6l0OP3/oruwY+t4nAwvuMOZ5LHlo7kiD/wBy9BlmZMc94l92xkifuszQgfw2+FF9EDhcwW/60Uqj17rfchqvyqM/lhB4jHH/AEzm/wB1UteqS9h/9GryR0wGb4pfZjLIo6AYiSMrboA0gHoKpO1+U/VcVjlGySQiVP8ADJiYSR7mDD3Cne30obGZhbwTDL7wYb1d9pcQuMyhMYf0qRrC/mTPDr/1Rhh5NQjaafekRbU+5V46IvkeAQc2xjKPVnnAHxIqT9GWILY8gkkxYGSK/URzppt5BSB7ql5Xmv1bK8tk0I4+uMDrXVpBknu8Z/VcDkarforH/SM3+Xm/20VT/GX3J0l9zBIOXur0TtRizFg8lkHNItY9VSEj515/hYS3LwUsfRRc/dW47aj/AKPyj/0D/s4qtyVav3/oscbkkcwQ/wCr+I/za/zw1JyZz+S8wxZvxJFiw2q++lI4omIPmWJ9w6VHwn/d/Ef5tf54aeyxtWQYtRzTELf+OFvuqt8f9v8AQjXP1GuwmH4+CzPDncCNJU8pFDkH4xp8KPtHk0hwOX4yG5WLDRh7c42B1iT+NmufCw9z/wBGEgSPMnPJcOpP8Mx/Cn/o07T8ErgMR7D6eEx3AMyhuG9/1W1beZI8RYOUlJyj0p/xuSacZOujMNmGI4jYiQDaSV3/AInLW/1UxA21WXaTBCDEYmFfZSVgo6KTcD3AiquEcvOrcatS+v4Rti/0tdvyyRYWqXgIQSWYdxBqI69F95qIq3t61YY59CLGPHvN5+AFVznUlBcv+EXadnJ8ATsXdmPMn+7U5wDQYdrC5o/rB6Vgyzyaqj0NEIxox1EDQ10V3jzSYVq5au3paqg2wlNjW+GPgzDL4cPLNHBiMLcRtKSsckRFtOoA2YAKP3PPbAE1zVVWSOr7DRlRpUzKPB4nDthyJOAbtJYqJWJ74W+4TT3BfzPjWhjmwcePbMRPG0V3mSAEiczOp/NtHbYamY6r25etebk0tVUuF9RvMRp451nTGSyzIkspDKh1XY8USMBZSALCwufhzocszjRgsXhidpDDIn+NJUDD1KgH9ys2HNGpNNoD5iZvc1xkBynD4ZcRG00UhkZRr31GU6VJWxI4g+BofozzCDDTyTTzLGphaMAhixLMjXAUHbumsNeiDedDy/S1fI6qmu5rYMFhoIMQRi4pZWjWKJEWQbNKhd2LKP1VPzqf2wxsEmCwMcU8cj4aPQ6gOLkpGpKXUXAKGsMr0YkoeW7ux1V22bbC4/DjJ5MMZ0E7yiULpksAGQ6C2i2qyHyuefjUPslm6RpiMNOxWHFRlddiRFKL6HIG9t9/QedZhJafRwaWUWk/fcuhijJNauTTtjUweAmwySxzT4lhxHiJaNIUGy6yBqY97bwDH394eGlfCzLiEj4UWGGIVwwYtCiEmAAHiEhdNtrFehrOIBS4YqmOZNtcMtfgnzZKzrGmeWaci3FkdgOgv3R7hYe6oUA3HqKccdz0NciNaMcvS6918+xHDTKK9kWWBh3X1J+AFR53LuT5/IbVLkbQi9eHf+JifutUVTfYcyaw4b1yyP6flmuaTSQ6o/v8aLhmjROZHIbD1pfU36GqHkje7oejG10UN66K76PMDiqTV5ieyGMjVWeCRVcqAbA7ubLqAN0udu9arn6JssWXF8SQXSBGlN+WoWCfMlvVBUHJ+08gzD6yzH84x4m/OOTYqf2VBBHTSKpnklqaj0LoRRS5dk8uIYrChcgajawAUfrMSQFHmTXMbk00UgikQq502U23DcipvYg9QbVscRh/q2RIQLPi5xrPiY49ZVfT82Db9o0OJgE+RRyndsLOYweZ4UhA0egMifw1W8j+10NpjZkcxyKfDsqzRtGXvpDC17EA2+I+Ndm7PYhZEiaJxJJ7CWF2v4jfl516V2ohGNylJF3lwgj1+Jtwk4lz5q6P+7VJ2RwTYjFTIGtJ+SlWMk+yzYeBAQfDZz8aRZHVg0qrMdmOTTYf9KhXlY7FTq1W0spIb2W5E8qlZZ2axWIjMkMLOgNtQ0i5HMLcgufJb1IjEhjXAOCjjGJpRhujSq0bi3gNWg+dyfGrj6UZwmIiwsd1iw0UaooJFnYai/8Aitp358+tOpStINJGcwnZ3EykiOF2IAJUDvAHkSvMU7h+y+LcsEgdip0sFAJU9DY7VuOwWZHE5qJWN2OBAc9XQQqxPqVvUb6OeWaf5dv/ANaDyyV+1ErkyGK7M4uIoJIXTWwRdQtqYgkKPPY0zjclnhdUljaN2tpVha9zYW99SsXiWXCjDsxI1xToDfuiSF9VuntJ99eg9v8ADrjMvTELu+GkeOTxOkNw3v7wj+hNF5JJq+o2lJo8yzDK5YGCSoUcgEKbXseWwO3pVpN2RxsaqzQOAxUDdSQXNl1qCSl+rAVp+xeXibMzLJusEEUxv4uIIlS/pct+4Kz2TdoHXHDFsxvI54hvzjl2ZT+yoIsP2B0o65PZdEFc7DWHyPFGHjiImHTq4upNNupOr5c6ioxb2QSbMxHRUUsx9AAT7q1uEH/V2Qf/ANSj/XGfvoPoqyxZ8RNrtpGHkjsftTDTt+6JKpkou5tcMvj4qcYtWZvB4Z5m4USF3YXCggE+l+dPSZLiElSFoWEr+zHcFj7gdvU+G9O9m4yuMwgI7y4uFD5FZlBFbhsEZs4zFFNpDhHWM9HeGFA3lYMfjRTULS4pv8BzZ56vtZh82wk0bXli0A6ADqDKdiBpdbhvYPI7WoMCO8DSlndIDhJAytHiQ4Q3upMbK48hcIfferPJ4NCmVv1fZHVz7PuHP3Vl8Y/LxqEdr7djX4WcppyluS8PhlTd9lTdvNunnbl63pf8pE+w3yqrzDElrKPZB+J6mofDPSs/h4Q0XPll+SMmzKWpUr10V6A81semfQ8LrjgOZw4t/wDJ/UV5wPaHurUfRvn64TFgyG0TqY5D0VrEMfIFRfyJp/MeygwsjyyvG2GGoxFJVZpufDRFUkj9XUbWAB51nvRklfWqL0rr7Ft2zN8ky0jkCB7xE4PzBpvKG09nsXfxxCgepbDio2V4kYzLDggy8eGbiwqzBeIrFtaKWIGoa3Nr9KDPZxDgMPlysrSmQyz6XUqrMToiZ76bi633sNI61TX+Pv8A+jVv9y37BZkFx02Fk3jxMMYseWtMOm37yFx7hVLNiXyzMyyAuMOsMbi/tR8CNLE9TsR52qrzxmw2MWSN0YpwWR0kV1JREG5Qm3eUgg1e5hJDjMZj2MiRrNhoGiZ2CjiEYZlQnwuQVPTepSu+jROpqs/iw+Ily7MISCGxUMbnlcMxChx9tXGn3+QrA/SopGZT38eGR6cFP6U7i55MFgUw7kLM2LGJ0alfhrGgCFtJIBZxcC/Jb1bdrcvGZmPGYZ4gDGqzo8qxmF0vu+o+zY2uPsgi96mP0STfG6EcdqIv0OD/AJ+f8vJ/PHVh9GjAflMkagICSpJAI/O3BI3F/Kmvo6aCLHySCVFhSFoxJJIket/zd2Csb2YqzAeAsKf7CRLF+UFllgTiRmNC08VmY8TcWbl31386mRr1fRDtcr6GS7WYhZZzJEmiMwYchBuEH1eMaPQHatz2Hxqti8dgpd48Q0pA/aF1cDzKb/uVl58k4eFbVNA80skUSRpiI30xqGYs7BrKLqg52Fh1tXMYWw+PkmiZXMUhnUo6urx6xcAqTbZiCOl6ZpTjpXzgdxTVI2nYrDGPF5nCTdkw8KepSLSSPfb415hEncDdAPnW5wWfLBm0+K54aRgjsN7JMiMrkdAVHzqpzLs6uGZ3eWJ8MCzRBJVZpr34aBVJIG41NyAB57VIPS9+qQFzv7FnB/3el/za/wA8dF9HeFnR8LLHE7RtiZOK6qSoRYuEmo9A0sh91cw5T8hPDxYeK0wlEXHiD6AyH2S3OwJ08/K+1UecQNC+GWKSNysMekpPGyiXUZHDENZbO53Nhbe9KlqUo92yLe17lvj8Jws7CW2OPhkHpK6P/wDb5VI7QZq+EzmfEICwRow46o8UalfLwt5gVZ9qeDLmmDxMc+HKXiMpGIishhk1EsdXipsP8NQc9ghnxuPvPCEmhjMMglRlMitDpVipOm7IQb+FzSwa2v8A47/uDVdX2J/0hRQYmDD4+Cx1OsbG1iVYGwcfaVhb3+lUGcHToiH6q3Pqf+H30tLwYRMJJYSSYrjsgZW4cUaAXYqSAWIJAvyHnUTF3JJ8W7x9/hWDxemKS56fY6PgIumulkQC5o9PmKsocuCRGWU6UHS2p28EQHmfPkOdQ/yrH/5Rf/dekxY8uVXBbGnJmhF0YSlSpCvRHmjoNEXoKVQKk0dDV3WetDSFKyJs6znrQ8Y9a49CKzTl6qDqYeq9O4dSxA+fSmQKtMojsGfp3fj41fEkW2ybg8Othdb+Z5n+npU0YeP7I+FQ4pKMz1Gi62afKsDh5BvEl/SrmHJ4QG0xKpKlbgW2PMVlckx4Uk8+fLl6k1oYMzJFxY+QrPNOy2MtiNlmDjiLKEsG2YHcEDwN/U1d5dkWDuTwEuQRuCw32OxNhVdM4k39lh8Keyqdr71W2x3G0Xg7M4T/AMvF/AKwnbnI0w8qtGoWOQGwHJWW1wPLcH416bBJdQazH0joDhlPisgPuIKn7xSxcr5F8PLTkSZ5lh1ubHr+IqYkCkcv7vUPBt3iatMqXUwHUj5b0fGSlCLkulHR8NGL2a7lll2CVTYC19j6WBY3+Pwq3weCV2Ltso3N+g5Cm8LCdJPi1wP3juf4Rb30GeYnTHwxy5erePuA+ZHSuLCLnJSm7/Pzkvk69MPncp8+zMzvcbRpdY18vtHzPOqq7dac0Fj91PfVvMfEV31lhBUzM8T6GRNKlSrYcEVKu1yjRBV0G29dArku21LLZBGjStSohWWMbe5BxDVnlmwe4JGkHbwNQ7hV6k8vLzqfgLCIdWYk+g2HzBrSWRHxGfChfAludFLj1jttc9KivnTX2UAVNxrRZ5WBGSrC4bkfWpmGnMM9hy2I6WNUX5XB5r86WNzcPoIFit978x0pXCwxmkeooQwDAXBHL8KdkVV0kcj8j0rJZJ2gvEUPPmPxqwxmbhVCnmGB+/8ArWZwd0aNRtste48qpO3qE4aT/Dce4g/hUnIsaGCkHYirLN8Ks0Mic7ow95FVr0yKntKzxWKOy+tX+QYe5v4+yPU8z8KqI4yxrZ5FhdIBtudlH3mqfGz1NY++7OvhWiDl+xLigJJsbADSCeQA3dz8vhWYzecMxt7PJR+yPE+Z5++tNnE+lDGvM91j1PPSPTmfMrWWxo4YB2LH2B06ufLp1PpWOKTzKER8cqg5sr8QSo0L7Z5n7IPh6n5VC+qp1HxFM4rFXuFPqfE9ah16LFhcY80cnNnUpbqyNSFKkKKMAq7SpUxAlFNyGnFpt6rycDPgCuilajWqIR3AFGpYgVbOwRQPG1hVfl4OsW8/uqfioSQD5VoQ8eCtI1G5oGtRS87V2AgG7LqHS9vnTCsaroroaw222see486GgtgEjBTFWFuo2va9WvaVpBIGYFQ6jT4ggdD8Ko1FbHO4zLlmHl5mOXQT+y6/1A+NB7NMdN6WZiDMpU9mV19GIqwyztRiYpEbiuwUi6k3DDxU361XCMLY+1yuhB53NwSCDy8RXYotDpfqhI6XsbGmcU+UBN3ybnBYLU7MANJdj7ibitVhIynL2zt/hFRsnwlgNI3qwxuOXDowWxcDvOd1QHw/aY+ArgqKjJzl1Z2s2RyShHsUmeFcOAWGprERxk7kncySdBv6nblWGzPEaidTXJ9oj+UeQ/3VY5zjGZixJ1NyvuQvn5/30qpGGFtTEAeJJtWzwmKEPW1X5+dBc2qtC3fXsvnUjRxg+yPeaf8Aq5/Z+FNy5mq7Rrf9o8vcP60x+VZOo/hFb9U3ul+5hbwx2bv6IgUhSpCmXJiO0q5SpiBrTbijWuNVctx+ga7rYDluT49KaBpxnsoHXc/hXI1/4UnUjH8v9onyNXuHGpRVXh4V0Fhz5Efdan1lIWrEh0qQ9iMCDuBvVZi8MRvU3B4tibVZSKCpvapdBpMzDJauxwk+Q6mp2J0qfOhw0Wu9yFt4eJ9KcTSiYuHjMZ8hz/Gtf2EwK4jBTQyC6ahb1G96xUTqAylgO6a03YrtRHh49DbG+/nVOVPTsOuSJP2KlViqsNPMN199XmTdl43/AO0Jd1HnY+vWtKMdENJUgiQXUX+I+dScKAz3HK1Z5ZptFiikiGknDQknQguL+J38Kymb5jrI2soN0j6k/rv1P99amdoMwCvIv2GILNtGl+g/Wb+7GsPmGbE3EZO/OQ+0fT7I+fpWWGCeadLj58o6Cywwx1y5fT5/b+xJzDGhLg95/EdD+0fw+6qPETs5ux9B4D0FNmugV18WGONd2czP4meZ77LscWj00IFHoq0oSGK7Qmuis0XuQRNhc1on7G4hZBGWi1MXAGt//DgGIbYpcjhnmARcWuDWeqf+Wp+OcRrHGKlTJoj9kx8IjTp0+x3b25UZ6ugCbl/ZeaYuEKExyRRsPzl1eUsACOHcBSjaiR3bX5b0k7MzuiugDh5OEuklgZOLwQpYDSpLbjURddxUXDZ9iI/0cmjvI/cRFOqIsUa6re4Lt66je9JM5mFyr6S1rlFSMm0nFG6KNg/eHT0pWp+w6H/+T0jAkSRaY5jh5JCzBI5AGN3JS+ghG7wBG3hXU7PTJiI4HAV3YrYttpvYPq5FSDqBBNxUY5zMbhnGlnaRgEQBpGUqXYBQGazEXPK5tzpS5lKNK8Q2VOGvVY9WvQrcwurfY+XLak0yuyV1JUWVSCOWRrKIpVidCTrEjatrWttoa+/hU9chkaMMGjCthpMSLl9oon0NcBPauDsKiNn07l9cgbiMkj3iiOp4wVVmGjcgE+t970K5/iOXEFhE8P6OM/mpG1uhuu4Lb9aep+w46OzuIWZo1ALiLjAhtnj0cQGO/tErey2vsehqTgMkmkjjkDIxlWZo49R1N9XF5ALrpvbcC+9qh/l/EBxIJWDqysGAUG6DSg5eyBsF9nyq3wwxkuG4iSBUVpEUBFRycQfzgiKpcau8NiB3WAta1SWtLdoBAXsnOzR3aP8APCNkOpgCJVDruyAXsy3F794c6h4jJJBiVw5Ko7eMmuMLsT37rdeXO1vdvUjFdoZu6rMCFRUAMcZ7qrpA9nlbb3CouNx0khDM17R8MXAIEekroAItazH400fM6gaHo+yWIOkHQjNixhArlgeM2qxNlNk7jb+XKlluRcWV1RgQiTsdRN/+bqvEIstubiw6c6KHMsTJ/wCOSwmjmBIBbixqEWTVa91UAc7WqZI8sLtLxVXWro2iFQLS7uNGm3etuQL0G5rqRQ3LDJezc8caymVdKst11MdJe9gO7a/c391bdMNLGQVZeUeq5NhxrBDy89z4Vmsvz+NoeHJKhDFd1AHs+zqWwK86LtVmT/V7a7hwL91e8sa3Xw2tYcqyyU5S3NKW1IxnayKTWssjhlm4kkYViwCiRo99rAkoeV77b00nZ+ZngSy3nRnj72x06tSf+oCltHO5UeNRzm0xVFLKRGhRAYom0oSWKglL2JJ+J8KOTOJ2ThtJqQM7BWRHs0gs9iykgEAbctgbXroKM0qVGPnciY3CNE7I4IZbXBDKQSAbEMAQRfkRTANScXiXlYvIxZiFBJ6IoRRt0VQPdTOmm3rcNHAaLUa5ai0VNg7kairlIVnWwp2hvXTQ0JS3IFerPC5Q7wPOpBWPUXC95kCqDqdQdQU3sGtbum5Wqun0xjqukNYWcche0gs4BtcBhsRfcUNTIW0vZxhifq3EXXxYYtVjp1TprU9bAWvtTx7LSFtJkXaAzA2Y9xZRCRy5gsD47fCqr8rTF1fiHWpUq9hqvGLIxNrsQNgTcij/ACpM2xkNmUxkbW0O+tlAtYAtubcyBS+oPJZS5CY4hKZEZdUyBk7ykwsqmzeIYuLH42qbi+ybxsuqSNQ0kcYZyUBMkYk1KSLFVDAMfAkVn/yjIoEeruJrCrpU6eJ7ekkXF7C/oKmLn8xveUnUVJuAQSi6FNrWuF7t+m1OtfRjEvHdnpIUeSU8NUKKbqdWqQMQFUbMNKklgSOhJq/weAxkYeEToWiBiMQVXJgOlyy6kvJEOKG0nddXIVlBmMtra+7ZRospSyElAEI0ixJI22uepp1c1k1hi7aw5cPfvamsCS3M8hUcZNb0FI5iMldoWxA9hXCt9oBr2fT9m6lb9RanG7Lv9cGE4ilyQNVjpuY+J68tvWpKY+RVYBu6yBGFhYoNwpFrcwDULFZ5iOJxBIeJcNr0oGuqlASdO9lJHvpvWBok4bs42lH4ltWHkxAUCzcOFir2Y7atr28R4+FWmD7LLIIGaaUcc2Q93Y3Gz2vY2ZT6Gsm+YzaBGXYIFKBRYDQW1FNh7JbcjkafwueYhGsJWH5wSkbfpByflsfTrQccj4ZItdUbKL6PUsHWdmPfbdQAeFuy257/AAo8+yxjE2k6uDFJqAFyO6TcqNwvhexGxvYb1LyvM3khB1G4up5cn5/He/WqvtTj2VGs1joK7WB74CGx8Ljas6c5Spst0uKdGCWioQK7atzsqXAagdaJQOvzprTQkUul9x9aXQlJEDy++j+qnyqEKOioy7k82HWP8kc10GhNIVmvcpOmkKssFk7SrqU+BNrEnY28OdSW7NuLgutxckWNwB4/31FNTsreWK6lGTXKvD2dexOtdvIn7vXnVTi4NDFb3tbf1F6rmmlY0ZxlwxpTT8J3qOtPR0YO0WRdMPE+1TYNOYgUzVy2JLkkRyVLwwLnYVXo9qmYLE2YVYGLLYKVFm5dabTC3JK2YjfT1FTMfjF0DlVKuYkXsbX6c6RWxmahMBE4QkKL7kAjbfkav+z+KgkYrIqG2wuAw9Aa82WderUcchjIaJj5jz91LLC31Cpo9fzXARxrqjVVv4AAD5V5Z2mxuuQre4HP3VOl7XSGEo3PwrMXJ3PM0MOJxdyDKe1IkphSRtvQPERTIYjltTgxbjxuPPf76v0yG146ppr+QbUiKNcX1Ue7au8RD5etMn3K2o9GMkUtNPmPbyodNGhHFogmkKRpVz73FNRkv6JR11D3aia0EaDTqOonw9kag3lpO2/ifcKz+R24aX5EML9Lki9aOHEsq7i9rKFsCGU89LcgdufpSeKcrirpbezfzh9luVQjF23zv8+c8EHFggXF9xfSQt9LbXBA36Hkax2cfpW/d/lFbjN5tTXtbu2APO55m3MAfOsRmq/nW938oo+Hc8mBOS+Vx70M4wjkqJDApxK7BAznSilj0AvUybB8Ed+2s8lvfT5t51pSrYtSGQt9qjEU7Ea66X3qwj3GgKVqO1cNMkChCQ9a5euUrVABCrfJME8okaOwEScRnY8rXsB57GqcCthlkXCwOJPItFY+erYf350JypDxjZlXcu1zzJozFamBXVlI/pTv2JFpcnWFCacDhvI0LrRTJJdUARQ0VcIqNdSoOKUjlT31w9BUWlVdsZSa6jdKkKQFY0iFzl2brGgUqTa/S25vtvU0dpF8IyPSw/Gs6Fq4yvIHk7zdxOp5n0rT03E8hN2TBnav3ViJJ6AE+61KTJwWMk5KA2tGLFzYAbkbCprYiHCi0Y732uZNZzMMxaQ7mjbfHA8cUYOyfPnCxgpAoQdRux9TVJNKWNzuaSrej0AUKG3Y2u1PoaZaiXlTIiDemjRmhNOiMEURFDXb0QDuHW5Ar0nI8rE8LRMAQQNiSLhTyuOR5VhcjwhZ79Pvr0vIbpYdR+NZfES6I0QVRMdnnYqSG7RXdPFf11+HtDzHwrKyR2r6HZFa1/GqDP8AsXDiQSO5J4OBzP7Q8fvpcfiukitpHiTCnI5PA1Z57kU2FfRKtvssN1YdVP4c6qStbFvuivdBstDTkbXoHFMCSAtSo7VylaEsGGEsbKCSdgBuavMJ2WlNi5WMeZufgNvnV1BFFgYx4ysNz4+g6CqLF5s782Ppes63/SXaUuS2jwWGw+5Oth15e4VBzHtCW2UbfL4VSSzE1xIGO4FWLGuoXLsdmxBY3JvTBNE6kc6GjJiMStakd6WqkKQh2iQ0JpU6IHSZa4hqQkYO19+lGxluN4aLUwHU07jsNolKDwt8xf8AGnMvFpkv9q1OatU7FvtH5G1By3Ckans9gLBLDc/jW5WNY1sOfIt5+NZbs/KCQb2t+FX7v3R571gm22aSw+tWsKm4TF3O9Z7ESHukDnUrDTHa4IpHHYRqy+x+AjnQpKiup8Dv7x0PmKxGbfRhGQTh5WU/ZfvD0DDcfOtgMcsajUfC9R/y8D7I26nx91THOcP0sqcTxbOMimwr2lS3Rhureh/CoLJXvOMWPERlZEBB5g8q8z7Q9lXiJMILx87c2X3cyK34vEKW0tmLpox+i1LQKkSJa9N2rUiprcuO0v6Y+n41RGu0qz4+C+Q0atcHyFKlTSFjyNY78KrDSpUr4BLkVEKVKlAhGlSpU6IxLUhf0i+o++lSqMMR4fpx/jX7xTuJ/Tyf4jSpUjLFya3szyPoa00vJfQUqVZJclw/HyWnU50qVVvkBXZ/4e6uYXnSpUy4FZdwcqj4ilSpVyA8z7U/9of3fdVNSpV1ocGaR//Z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12" descr="data:image/jpeg;base64,/9j/4AAQSkZJRgABAQAAAQABAAD/2wCEAAkGBxQSEhQUExQWFhUWFBUWFxQYFBgVFxcVFBUYFhcUFBcYHCggGBolHBQXITEhJSkrLi4uFx8zODMsNygtLisBCgoKDg0OGxAQGywkICUsLCwsLCwsLCwsLDQsLCwsLCwsLCwsLCwsLCwsLCwsLCwsLCwsLCwsLCwsLCwsLCwsLP/AABEIAREAuQMBIgACEQEDEQH/xAAcAAABBQEBAQAAAAAAAAAAAAACAAMEBQYBBwj/xABLEAACAQIEAwUEBQoDAw0BAAABAgMAEQQFEiETMVEGIkFhcTKBkaEHFFKxwRUjM0JigpKy0fBydKKz4fEWJCUmNDZDVHOTo8LDZP/EABoBAAIDAQEAAAAAAAAAAAAAAAECAAMEBQb/xAAuEQACAgEDAgUDBAIDAAAAAAAAAQIRAxIhMUFRBBMiYfBxgcEykaGxQtFSguH/2gAMAwEAAhEDEQA/APM67elSr0hWdvRK3WgpUQ2GRXL0ga4aWTG+g4pvXYXsabU11hVLLVJ7MUi2Nq4KkBda8jcW39eV6ZkjKkhgQRzBFiPUGmjK9gTjTtcDh3FKM2NJUItqBFxcXBFx1F+YpaflRsdb00Ok08PY9KY0m17G3W3Xl9x+FPQi4P8AdqSXBqxO217EW29SYmphqcSmk7RVi9MgpP1fQ/ea7G1KXkvp+JoIjQg7j+/9jS2l+xYxGwqNe5PrT3hTWm1Ji5bNPiE6SHoVqfhBZtR5IC3vA2+dqr4d6nT9xAPFtz6VXnm7UFy/jJhgtLbILNtTek06Bc0eitWpIyPG5MoKQpXroqyzCjoWhIorUQ39aUarGq7SIrlCQFsKjU0FdqljJ0b/ALGYd8NCZS0H5+bBmEPMArNE85dHtdo2FxuRYFlpjMzEmaYZsQ7PGBAZRK6TNEd/zUsiC0mjukk3JHO9YgUaHa1Ise7Y6o9PzGENGozHGSFXxEJCGTDyRuC41yQFLyQxBCdyV5jao6ZXDqXjYfDx4m2I4OGSUcKYKqmEyniGxJL27y69IrzgbcqQa1TyXXIU6PW/qsTNDHOkSDhYEPAsn5tTxcazps55G21zpvsapMHjIVwL4lcPAHlwwDYe78ItHjkRGKF9V9NmIvvpvWHNiKbBtQWH3LaUWmelNlOEErCOLDvFx2+tNJKA2HgKIymAlwQO8/eAY3W1ecBgCbcr7X2Nr7XHWhtc0I51ZCGnl2Dh2iTPyX0puAb07NyFBGaGPaFfU05UvMv6f0SHP3U1ej6+lBCN6shSRMrbaLHAx+PSlNISSevL0rsjaUt4nam0fYDpWPE3OTy/ZfQ1TqKWP2CjWntI6VxDt6VzXVrbbFUUjMGug129crWzhhV0UFEDUCmHe9NsK6ausm7Ny4lHkBjjijtqmlkEcYJ5LqN+9uNreI6iq5SS3ZZWooq6DVpmuRy4fTxFtrvoIIZXVdJ1oy7Mp1ixHnU+TsZiQD7HEEfFOHEimcR/bMXPlva99+VVOS7k0NGftSq5yLsvPi1cwBW0e0utQ1iLghSbkGxA8xTWXZO06SOrRgRLqbW4QhdhcA89yB6kDxoqaQ2llXeu6b1pI+xGIaJJQ0Ajf2XOIjUE790FiN9jt5GnIewuKMzQqI+KqK5TipfQ3JhvuPOj5ke4K7mbja1dcVInwulyhKmxtqVgy36hhtarmfsbiUEJPDInZFhtKh4he2krY7jvA36Gjqii3hUzOCnGHI9fvFaU9hMSFZy2HCq2hmOJj0q9wNDNewa5At5ioadm8R9ZbCBQZVN2AYaVGkMWZuQUBhvQ8yL4ZIVurKwG6elM3q3zHI5IY1lvHJEzFBLE4kTWOaE2BDW33FHgOzcssaupjBcsIo2cLJNo2bgqfasdtyLnYXoxlFKyyctVECIXV/JR/Mv9aPCLyp3gGMzI3NTw28mV7H5rSwwtVc5+mVfNjTijcov5yO4g3NugplaJm5mko8aOKOiCQ2T1TskwRliFHvPgANyT5CpF4PtP/D/voZRw4wv67gFvJOYHqefpaovDNKle90STfCM1SBoyKEitZxWmjtK1cFdqUFBIN69C7fxHC4HL8Ku142mkt4ykLueu8j/KvPkH3H7q9K+mTvfUnHsthzb/AEH7mFZ8v64r6l0OP3/oruwY+t4nAwvuMOZ5LHlo7kiD/wBy9BlmZMc94l92xkifuszQgfw2+FF9EDhcwW/60Uqj17rfchqvyqM/lhB4jHH/AEzm/wB1UteqS9h/9GryR0wGb4pfZjLIo6AYiSMrboA0gHoKpO1+U/VcVjlGySQiVP8ADJiYSR7mDD3Cne30obGZhbwTDL7wYb1d9pcQuMyhMYf0qRrC/mTPDr/1Rhh5NQjaafekRbU+5V46IvkeAQc2xjKPVnnAHxIqT9GWILY8gkkxYGSK/URzppt5BSB7ql5Xmv1bK8tk0I4+uMDrXVpBknu8Z/VcDkarforH/SM3+Xm/20VT/GX3J0l9zBIOXur0TtRizFg8lkHNItY9VSEj515/hYS3LwUsfRRc/dW47aj/AKPyj/0D/s4qtyVav3/oscbkkcwQ/wCr+I/za/zw1JyZz+S8wxZvxJFiw2q++lI4omIPmWJ9w6VHwn/d/Ef5tf54aeyxtWQYtRzTELf+OFvuqt8f9v8AQjXP1GuwmH4+CzPDncCNJU8pFDkH4xp8KPtHk0hwOX4yG5WLDRh7c42B1iT+NmufCw9z/wBGEgSPMnPJcOpP8Mx/Cn/o07T8ErgMR7D6eEx3AMyhuG9/1W1beZI8RYOUlJyj0p/xuSacZOujMNmGI4jYiQDaSV3/AInLW/1UxA21WXaTBCDEYmFfZSVgo6KTcD3AiquEcvOrcatS+v4Rti/0tdvyyRYWqXgIQSWYdxBqI69F95qIq3t61YY59CLGPHvN5+AFVznUlBcv+EXadnJ8ATsXdmPMn+7U5wDQYdrC5o/rB6Vgyzyaqj0NEIxox1EDQ10V3jzSYVq5au3paqg2wlNjW+GPgzDL4cPLNHBiMLcRtKSsckRFtOoA2YAKP3PPbAE1zVVWSOr7DRlRpUzKPB4nDthyJOAbtJYqJWJ74W+4TT3BfzPjWhjmwcePbMRPG0V3mSAEiczOp/NtHbYamY6r25etebk0tVUuF9RvMRp451nTGSyzIkspDKh1XY8USMBZSALCwufhzocszjRgsXhidpDDIn+NJUDD1KgH9ys2HNGpNNoD5iZvc1xkBynD4ZcRG00UhkZRr31GU6VJWxI4g+BofozzCDDTyTTzLGphaMAhixLMjXAUHbumsNeiDedDy/S1fI6qmu5rYMFhoIMQRi4pZWjWKJEWQbNKhd2LKP1VPzqf2wxsEmCwMcU8cj4aPQ6gOLkpGpKXUXAKGsMr0YkoeW7ux1V22bbC4/DjJ5MMZ0E7yiULpksAGQ6C2i2qyHyuefjUPslm6RpiMNOxWHFRlddiRFKL6HIG9t9/QedZhJafRwaWUWk/fcuhijJNauTTtjUweAmwySxzT4lhxHiJaNIUGy6yBqY97bwDH394eGlfCzLiEj4UWGGIVwwYtCiEmAAHiEhdNtrFehrOIBS4YqmOZNtcMtfgnzZKzrGmeWaci3FkdgOgv3R7hYe6oUA3HqKccdz0NciNaMcvS6918+xHDTKK9kWWBh3X1J+AFR53LuT5/IbVLkbQi9eHf+JifutUVTfYcyaw4b1yyP6flmuaTSQ6o/v8aLhmjROZHIbD1pfU36GqHkje7oejG10UN66K76PMDiqTV5ieyGMjVWeCRVcqAbA7ubLqAN0udu9arn6JssWXF8SQXSBGlN+WoWCfMlvVBUHJ+08gzD6yzH84x4m/OOTYqf2VBBHTSKpnklqaj0LoRRS5dk8uIYrChcgajawAUfrMSQFHmTXMbk00UgikQq502U23DcipvYg9QbVscRh/q2RIQLPi5xrPiY49ZVfT82Db9o0OJgE+RRyndsLOYweZ4UhA0egMifw1W8j+10NpjZkcxyKfDsqzRtGXvpDC17EA2+I+Ndm7PYhZEiaJxJJ7CWF2v4jfl516V2ohGNylJF3lwgj1+Jtwk4lz5q6P+7VJ2RwTYjFTIGtJ+SlWMk+yzYeBAQfDZz8aRZHVg0qrMdmOTTYf9KhXlY7FTq1W0spIb2W5E8qlZZ2axWIjMkMLOgNtQ0i5HMLcgufJb1IjEhjXAOCjjGJpRhujSq0bi3gNWg+dyfGrj6UZwmIiwsd1iw0UaooJFnYai/8Aitp358+tOpStINJGcwnZ3EykiOF2IAJUDvAHkSvMU7h+y+LcsEgdip0sFAJU9DY7VuOwWZHE5qJWN2OBAc9XQQqxPqVvUb6OeWaf5dv/ANaDyyV+1ErkyGK7M4uIoJIXTWwRdQtqYgkKPPY0zjclnhdUljaN2tpVha9zYW99SsXiWXCjDsxI1xToDfuiSF9VuntJ99eg9v8ADrjMvTELu+GkeOTxOkNw3v7wj+hNF5JJq+o2lJo8yzDK5YGCSoUcgEKbXseWwO3pVpN2RxsaqzQOAxUDdSQXNl1qCSl+rAVp+xeXibMzLJusEEUxv4uIIlS/pct+4Kz2TdoHXHDFsxvI54hvzjl2ZT+yoIsP2B0o65PZdEFc7DWHyPFGHjiImHTq4upNNupOr5c6ioxb2QSbMxHRUUsx9AAT7q1uEH/V2Qf/ANSj/XGfvoPoqyxZ8RNrtpGHkjsftTDTt+6JKpkou5tcMvj4qcYtWZvB4Z5m4USF3YXCggE+l+dPSZLiElSFoWEr+zHcFj7gdvU+G9O9m4yuMwgI7y4uFD5FZlBFbhsEZs4zFFNpDhHWM9HeGFA3lYMfjRTULS4pv8BzZ56vtZh82wk0bXli0A6ADqDKdiBpdbhvYPI7WoMCO8DSlndIDhJAytHiQ4Q3upMbK48hcIfferPJ4NCmVv1fZHVz7PuHP3Vl8Y/LxqEdr7djX4WcppyluS8PhlTd9lTdvNunnbl63pf8pE+w3yqrzDElrKPZB+J6mofDPSs/h4Q0XPll+SMmzKWpUr10V6A81semfQ8LrjgOZw4t/wDJ/UV5wPaHurUfRvn64TFgyG0TqY5D0VrEMfIFRfyJp/MeygwsjyyvG2GGoxFJVZpufDRFUkj9XUbWAB51nvRklfWqL0rr7Ft2zN8ky0jkCB7xE4PzBpvKG09nsXfxxCgepbDio2V4kYzLDggy8eGbiwqzBeIrFtaKWIGoa3Nr9KDPZxDgMPlysrSmQyz6XUqrMToiZ76bi633sNI61TX+Pv8A+jVv9y37BZkFx02Fk3jxMMYseWtMOm37yFx7hVLNiXyzMyyAuMOsMbi/tR8CNLE9TsR52qrzxmw2MWSN0YpwWR0kV1JREG5Qm3eUgg1e5hJDjMZj2MiRrNhoGiZ2CjiEYZlQnwuQVPTepSu+jROpqs/iw+Ily7MISCGxUMbnlcMxChx9tXGn3+QrA/SopGZT38eGR6cFP6U7i55MFgUw7kLM2LGJ0alfhrGgCFtJIBZxcC/Jb1bdrcvGZmPGYZ4gDGqzo8qxmF0vu+o+zY2uPsgi96mP0STfG6EcdqIv0OD/AJ+f8vJ/PHVh9GjAflMkagICSpJAI/O3BI3F/Kmvo6aCLHySCVFhSFoxJJIket/zd2Csb2YqzAeAsKf7CRLF+UFllgTiRmNC08VmY8TcWbl31386mRr1fRDtcr6GS7WYhZZzJEmiMwYchBuEH1eMaPQHatz2Hxqti8dgpd48Q0pA/aF1cDzKb/uVl58k4eFbVNA80skUSRpiI30xqGYs7BrKLqg52Fh1tXMYWw+PkmiZXMUhnUo6urx6xcAqTbZiCOl6ZpTjpXzgdxTVI2nYrDGPF5nCTdkw8KepSLSSPfb415hEncDdAPnW5wWfLBm0+K54aRgjsN7JMiMrkdAVHzqpzLs6uGZ3eWJ8MCzRBJVZpr34aBVJIG41NyAB57VIPS9+qQFzv7FnB/3el/za/wA8dF9HeFnR8LLHE7RtiZOK6qSoRYuEmo9A0sh91cw5T8hPDxYeK0wlEXHiD6AyH2S3OwJ08/K+1UecQNC+GWKSNysMekpPGyiXUZHDENZbO53Nhbe9KlqUo92yLe17lvj8Jws7CW2OPhkHpK6P/wDb5VI7QZq+EzmfEICwRow46o8UalfLwt5gVZ9qeDLmmDxMc+HKXiMpGIishhk1EsdXipsP8NQc9ghnxuPvPCEmhjMMglRlMitDpVipOm7IQb+FzSwa2v8A47/uDVdX2J/0hRQYmDD4+Cx1OsbG1iVYGwcfaVhb3+lUGcHToiH6q3Pqf+H30tLwYRMJJYSSYrjsgZW4cUaAXYqSAWIJAvyHnUTF3JJ8W7x9/hWDxemKS56fY6PgIumulkQC5o9PmKsocuCRGWU6UHS2p28EQHmfPkOdQ/yrH/5Rf/dekxY8uVXBbGnJmhF0YSlSpCvRHmjoNEXoKVQKk0dDV3WetDSFKyJs6znrQ8Y9a49CKzTl6qDqYeq9O4dSxA+fSmQKtMojsGfp3fj41fEkW2ybg8Othdb+Z5n+npU0YeP7I+FQ4pKMz1Gi62afKsDh5BvEl/SrmHJ4QG0xKpKlbgW2PMVlckx4Uk8+fLl6k1oYMzJFxY+QrPNOy2MtiNlmDjiLKEsG2YHcEDwN/U1d5dkWDuTwEuQRuCw32OxNhVdM4k39lh8Keyqdr71W2x3G0Xg7M4T/AMvF/AKwnbnI0w8qtGoWOQGwHJWW1wPLcH416bBJdQazH0joDhlPisgPuIKn7xSxcr5F8PLTkSZ5lh1ubHr+IqYkCkcv7vUPBt3iatMqXUwHUj5b0fGSlCLkulHR8NGL2a7lll2CVTYC19j6WBY3+Pwq3weCV2Ltso3N+g5Cm8LCdJPi1wP3juf4Rb30GeYnTHwxy5erePuA+ZHSuLCLnJSm7/Pzkvk69MPncp8+zMzvcbRpdY18vtHzPOqq7dac0Fj91PfVvMfEV31lhBUzM8T6GRNKlSrYcEVKu1yjRBV0G29dArku21LLZBGjStSohWWMbe5BxDVnlmwe4JGkHbwNQ7hV6k8vLzqfgLCIdWYk+g2HzBrSWRHxGfChfAludFLj1jttc9KivnTX2UAVNxrRZ5WBGSrC4bkfWpmGnMM9hy2I6WNUX5XB5r86WNzcPoIFit978x0pXCwxmkeooQwDAXBHL8KdkVV0kcj8j0rJZJ2gvEUPPmPxqwxmbhVCnmGB+/8ArWZwd0aNRtste48qpO3qE4aT/Dce4g/hUnIsaGCkHYirLN8Ks0Mic7ow95FVr0yKntKzxWKOy+tX+QYe5v4+yPU8z8KqI4yxrZ5FhdIBtudlH3mqfGz1NY++7OvhWiDl+xLigJJsbADSCeQA3dz8vhWYzecMxt7PJR+yPE+Z5++tNnE+lDGvM91j1PPSPTmfMrWWxo4YB2LH2B06ufLp1PpWOKTzKER8cqg5sr8QSo0L7Z5n7IPh6n5VC+qp1HxFM4rFXuFPqfE9ah16LFhcY80cnNnUpbqyNSFKkKKMAq7SpUxAlFNyGnFpt6rycDPgCuilajWqIR3AFGpYgVbOwRQPG1hVfl4OsW8/uqfioSQD5VoQ8eCtI1G5oGtRS87V2AgG7LqHS9vnTCsaroroaw222see486GgtgEjBTFWFuo2va9WvaVpBIGYFQ6jT4ggdD8Ko1FbHO4zLlmHl5mOXQT+y6/1A+NB7NMdN6WZiDMpU9mV19GIqwyztRiYpEbiuwUi6k3DDxU361XCMLY+1yuhB53NwSCDy8RXYotDpfqhI6XsbGmcU+UBN3ybnBYLU7MANJdj7ibitVhIynL2zt/hFRsnwlgNI3qwxuOXDowWxcDvOd1QHw/aY+ArgqKjJzl1Z2s2RyShHsUmeFcOAWGprERxk7kncySdBv6nblWGzPEaidTXJ9oj+UeQ/3VY5zjGZixJ1NyvuQvn5/30qpGGFtTEAeJJtWzwmKEPW1X5+dBc2qtC3fXsvnUjRxg+yPeaf8Aq5/Z+FNy5mq7Rrf9o8vcP60x+VZOo/hFb9U3ul+5hbwx2bv6IgUhSpCmXJiO0q5SpiBrTbijWuNVctx+ga7rYDluT49KaBpxnsoHXc/hXI1/4UnUjH8v9onyNXuHGpRVXh4V0Fhz5Efdan1lIWrEh0qQ9iMCDuBvVZi8MRvU3B4tibVZSKCpvapdBpMzDJauxwk+Q6mp2J0qfOhw0Wu9yFt4eJ9KcTSiYuHjMZ8hz/Gtf2EwK4jBTQyC6ahb1G96xUTqAylgO6a03YrtRHh49DbG+/nVOVPTsOuSJP2KlViqsNPMN199XmTdl43/AO0Jd1HnY+vWtKMdENJUgiQXUX+I+dScKAz3HK1Z5ZptFiikiGknDQknQguL+J38Kymb5jrI2soN0j6k/rv1P99amdoMwCvIv2GILNtGl+g/Wb+7GsPmGbE3EZO/OQ+0fT7I+fpWWGCeadLj58o6Cywwx1y5fT5/b+xJzDGhLg95/EdD+0fw+6qPETs5ux9B4D0FNmugV18WGONd2czP4meZ77LscWj00IFHoq0oSGK7Qmuis0XuQRNhc1on7G4hZBGWi1MXAGt//DgGIbYpcjhnmARcWuDWeqf+Wp+OcRrHGKlTJoj9kx8IjTp0+x3b25UZ6ugCbl/ZeaYuEKExyRRsPzl1eUsACOHcBSjaiR3bX5b0k7MzuiugDh5OEuklgZOLwQpYDSpLbjURddxUXDZ9iI/0cmjvI/cRFOqIsUa6re4Lt66je9JM5mFyr6S1rlFSMm0nFG6KNg/eHT0pWp+w6H/+T0jAkSRaY5jh5JCzBI5AGN3JS+ghG7wBG3hXU7PTJiI4HAV3YrYttpvYPq5FSDqBBNxUY5zMbhnGlnaRgEQBpGUqXYBQGazEXPK5tzpS5lKNK8Q2VOGvVY9WvQrcwurfY+XLak0yuyV1JUWVSCOWRrKIpVidCTrEjatrWttoa+/hU9chkaMMGjCthpMSLl9oon0NcBPauDsKiNn07l9cgbiMkj3iiOp4wVVmGjcgE+t970K5/iOXEFhE8P6OM/mpG1uhuu4Lb9aep+w46OzuIWZo1ALiLjAhtnj0cQGO/tErey2vsehqTgMkmkjjkDIxlWZo49R1N9XF5ALrpvbcC+9qh/l/EBxIJWDqysGAUG6DSg5eyBsF9nyq3wwxkuG4iSBUVpEUBFRycQfzgiKpcau8NiB3WAta1SWtLdoBAXsnOzR3aP8APCNkOpgCJVDruyAXsy3F794c6h4jJJBiVw5Ko7eMmuMLsT37rdeXO1vdvUjFdoZu6rMCFRUAMcZ7qrpA9nlbb3CouNx0khDM17R8MXAIEekroAItazH400fM6gaHo+yWIOkHQjNixhArlgeM2qxNlNk7jb+XKlluRcWV1RgQiTsdRN/+bqvEIstubiw6c6KHMsTJ/wCOSwmjmBIBbixqEWTVa91UAc7WqZI8sLtLxVXWro2iFQLS7uNGm3etuQL0G5rqRQ3LDJezc8caymVdKst11MdJe9gO7a/c391bdMNLGQVZeUeq5NhxrBDy89z4Vmsvz+NoeHJKhDFd1AHs+zqWwK86LtVmT/V7a7hwL91e8sa3Xw2tYcqyyU5S3NKW1IxnayKTWssjhlm4kkYViwCiRo99rAkoeV77b00nZ+ZngSy3nRnj72x06tSf+oCltHO5UeNRzm0xVFLKRGhRAYom0oSWKglL2JJ+J8KOTOJ2ThtJqQM7BWRHs0gs9iykgEAbctgbXroKM0qVGPnciY3CNE7I4IZbXBDKQSAbEMAQRfkRTANScXiXlYvIxZiFBJ6IoRRt0VQPdTOmm3rcNHAaLUa5ai0VNg7kairlIVnWwp2hvXTQ0JS3IFerPC5Q7wPOpBWPUXC95kCqDqdQdQU3sGtbum5Wqun0xjqukNYWcche0gs4BtcBhsRfcUNTIW0vZxhifq3EXXxYYtVjp1TprU9bAWvtTx7LSFtJkXaAzA2Y9xZRCRy5gsD47fCqr8rTF1fiHWpUq9hqvGLIxNrsQNgTcij/ACpM2xkNmUxkbW0O+tlAtYAtubcyBS+oPJZS5CY4hKZEZdUyBk7ykwsqmzeIYuLH42qbi+ybxsuqSNQ0kcYZyUBMkYk1KSLFVDAMfAkVn/yjIoEeruJrCrpU6eJ7ekkXF7C/oKmLn8xveUnUVJuAQSi6FNrWuF7t+m1OtfRjEvHdnpIUeSU8NUKKbqdWqQMQFUbMNKklgSOhJq/weAxkYeEToWiBiMQVXJgOlyy6kvJEOKG0nddXIVlBmMtra+7ZRospSyElAEI0ixJI22uepp1c1k1hi7aw5cPfvamsCS3M8hUcZNb0FI5iMldoWxA9hXCt9oBr2fT9m6lb9RanG7Lv9cGE4ilyQNVjpuY+J68tvWpKY+RVYBu6yBGFhYoNwpFrcwDULFZ5iOJxBIeJcNr0oGuqlASdO9lJHvpvWBok4bs42lH4ltWHkxAUCzcOFir2Y7atr28R4+FWmD7LLIIGaaUcc2Q93Y3Gz2vY2ZT6Gsm+YzaBGXYIFKBRYDQW1FNh7JbcjkafwueYhGsJWH5wSkbfpByflsfTrQccj4ZItdUbKL6PUsHWdmPfbdQAeFuy257/AAo8+yxjE2k6uDFJqAFyO6TcqNwvhexGxvYb1LyvM3khB1G4up5cn5/He/WqvtTj2VGs1joK7WB74CGx8Ljas6c5Spst0uKdGCWioQK7atzsqXAagdaJQOvzprTQkUul9x9aXQlJEDy++j+qnyqEKOioy7k82HWP8kc10GhNIVmvcpOmkKssFk7SrqU+BNrEnY28OdSW7NuLgutxckWNwB4/31FNTsreWK6lGTXKvD2dexOtdvIn7vXnVTi4NDFb3tbf1F6rmmlY0ZxlwxpTT8J3qOtPR0YO0WRdMPE+1TYNOYgUzVy2JLkkRyVLwwLnYVXo9qmYLE2YVYGLLYKVFm5dabTC3JK2YjfT1FTMfjF0DlVKuYkXsbX6c6RWxmahMBE4QkKL7kAjbfkav+z+KgkYrIqG2wuAw9Aa82WderUcchjIaJj5jz91LLC31Cpo9fzXARxrqjVVv4AAD5V5Z2mxuuQre4HP3VOl7XSGEo3PwrMXJ3PM0MOJxdyDKe1IkphSRtvQPERTIYjltTgxbjxuPPf76v0yG146ppr+QbUiKNcX1Ue7au8RD5etMn3K2o9GMkUtNPmPbyodNGhHFogmkKRpVz73FNRkv6JR11D3aia0EaDTqOonw9kag3lpO2/ifcKz+R24aX5EML9Lki9aOHEsq7i9rKFsCGU89LcgdufpSeKcrirpbezfzh9luVQjF23zv8+c8EHFggXF9xfSQt9LbXBA36Hkax2cfpW/d/lFbjN5tTXtbu2APO55m3MAfOsRmq/nW938oo+Hc8mBOS+Vx70M4wjkqJDApxK7BAznSilj0AvUybB8Ed+2s8lvfT5t51pSrYtSGQt9qjEU7Ea66X3qwj3GgKVqO1cNMkChCQ9a5euUrVABCrfJME8okaOwEScRnY8rXsB57GqcCthlkXCwOJPItFY+erYf350JypDxjZlXcu1zzJozFamBXVlI/pTv2JFpcnWFCacDhvI0LrRTJJdUARQ0VcIqNdSoOKUjlT31w9BUWlVdsZSa6jdKkKQFY0iFzl2brGgUqTa/S25vtvU0dpF8IyPSw/Gs6Fq4yvIHk7zdxOp5n0rT03E8hN2TBnav3ViJJ6AE+61KTJwWMk5KA2tGLFzYAbkbCprYiHCi0Y732uZNZzMMxaQ7mjbfHA8cUYOyfPnCxgpAoQdRux9TVJNKWNzuaSrej0AUKG3Y2u1PoaZaiXlTIiDemjRmhNOiMEURFDXb0QDuHW5Ar0nI8rE8LRMAQQNiSLhTyuOR5VhcjwhZ79Pvr0vIbpYdR+NZfES6I0QVRMdnnYqSG7RXdPFf11+HtDzHwrKyR2r6HZFa1/GqDP8AsXDiQSO5J4OBzP7Q8fvpcfiukitpHiTCnI5PA1Z57kU2FfRKtvssN1YdVP4c6qStbFvuivdBstDTkbXoHFMCSAtSo7VylaEsGGEsbKCSdgBuavMJ2WlNi5WMeZufgNvnV1BFFgYx4ysNz4+g6CqLF5s782Ppes63/SXaUuS2jwWGw+5Oth15e4VBzHtCW2UbfL4VSSzE1xIGO4FWLGuoXLsdmxBY3JvTBNE6kc6GjJiMStakd6WqkKQh2iQ0JpU6IHSZa4hqQkYO19+lGxluN4aLUwHU07jsNolKDwt8xf8AGnMvFpkv9q1OatU7FvtH5G1By3Ckans9gLBLDc/jW5WNY1sOfIt5+NZbs/KCQb2t+FX7v3R571gm22aSw+tWsKm4TF3O9Z7ESHukDnUrDTHa4IpHHYRqy+x+AjnQpKiup8Dv7x0PmKxGbfRhGQTh5WU/ZfvD0DDcfOtgMcsajUfC9R/y8D7I26nx91THOcP0sqcTxbOMimwr2lS3Rhureh/CoLJXvOMWPERlZEBB5g8q8z7Q9lXiJMILx87c2X3cyK34vEKW0tmLpox+i1LQKkSJa9N2rUiprcuO0v6Y+n41RGu0qz4+C+Q0atcHyFKlTSFjyNY78KrDSpUr4BLkVEKVKlAhGlSpU6IxLUhf0i+o++lSqMMR4fpx/jX7xTuJ/Tyf4jSpUjLFya3szyPoa00vJfQUqVZJclw/HyWnU50qVVvkBXZ/4e6uYXnSpUy4FZdwcqj4ilSpVyA8z7U/9of3fdVNSpV1ocGaR//Z"/>
          <p:cNvSpPr>
            <a:spLocks noChangeAspect="1" noChangeArrowheads="1"/>
          </p:cNvSpPr>
          <p:nvPr/>
        </p:nvSpPr>
        <p:spPr bwMode="auto">
          <a:xfrm>
            <a:off x="22891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136" name="Picture 16" descr="http://www.sollusdistribuidora.com.br/admin/upload/imgGD_85886221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030" y="1052749"/>
            <a:ext cx="3569604" cy="481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6453515" y="6291201"/>
            <a:ext cx="21544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buFontTx/>
              <a:buNone/>
            </a:pPr>
            <a:r>
              <a:rPr lang="pt-BR" altLang="pt-BR" sz="14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Wanderley de Oliveira</a:t>
            </a:r>
          </a:p>
        </p:txBody>
      </p:sp>
      <p:pic>
        <p:nvPicPr>
          <p:cNvPr id="1028" name="Picture 4" descr="http://mlb-s1-p.mlstatic.com/os-dragoes-wanderley-s-de-oliveira-maria-modesto-cravo-14350-MLB2770054184_062012-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933" y="1052749"/>
            <a:ext cx="3442649" cy="481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081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76179" y="412000"/>
            <a:ext cx="8894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i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Quem apoia a Apometria?</a:t>
            </a:r>
            <a:endParaRPr lang="pt-BR" sz="44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797868" y="1304945"/>
            <a:ext cx="8894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i="1" dirty="0">
                <a:solidFill>
                  <a:srgbClr val="000099"/>
                </a:solidFill>
                <a:latin typeface="Arial Rounded MT Bold" panose="020F0704030504030204" pitchFamily="34" charset="0"/>
              </a:rPr>
              <a:t>- Eurípedes Barsanulfo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785833" y="1976808"/>
            <a:ext cx="8894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i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- Maria Modesto Cravo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797868" y="2660791"/>
            <a:ext cx="8894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i="1" dirty="0">
                <a:solidFill>
                  <a:srgbClr val="000099"/>
                </a:solidFill>
                <a:latin typeface="Arial Rounded MT Bold" panose="020F0704030504030204" pitchFamily="34" charset="0"/>
              </a:rPr>
              <a:t>- Dr. Inácio Ferreira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797868" y="3946010"/>
            <a:ext cx="8894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i="1" dirty="0">
                <a:solidFill>
                  <a:srgbClr val="000099"/>
                </a:solidFill>
                <a:latin typeface="Arial Rounded MT Bold" panose="020F0704030504030204" pitchFamily="34" charset="0"/>
              </a:rPr>
              <a:t>- Ramatis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800238" y="3342904"/>
            <a:ext cx="8894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i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- Marcel Benedeti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1800237" y="4608297"/>
            <a:ext cx="8894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i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- Valentim Lorenzetti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797867" y="5342391"/>
            <a:ext cx="8894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i="1" dirty="0">
                <a:solidFill>
                  <a:srgbClr val="000099"/>
                </a:solidFill>
                <a:latin typeface="Arial Rounded MT Bold" panose="020F0704030504030204" pitchFamily="34" charset="0"/>
              </a:rPr>
              <a:t>- Etc. Etc. Etc.</a:t>
            </a:r>
          </a:p>
        </p:txBody>
      </p:sp>
    </p:spTree>
    <p:extLst>
      <p:ext uri="{BB962C8B-B14F-4D97-AF65-F5344CB8AC3E}">
        <p14:creationId xmlns:p14="http://schemas.microsoft.com/office/powerpoint/2010/main" val="325109163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10" grpId="0"/>
      <p:bldP spid="16" grpId="0"/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76179" y="364297"/>
            <a:ext cx="8894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i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Quem apoia a Apometria?</a:t>
            </a:r>
            <a:endParaRPr lang="pt-BR" sz="44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775751" y="1079681"/>
            <a:ext cx="8894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i="1" dirty="0">
                <a:solidFill>
                  <a:srgbClr val="0000FF"/>
                </a:solidFill>
                <a:latin typeface="Arial Rounded MT Bold" panose="020F0704030504030204" pitchFamily="34" charset="0"/>
              </a:rPr>
              <a:t>- Dr. Vitor Ronaldo Costa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1797435" y="5415468"/>
            <a:ext cx="8894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i="1" dirty="0">
                <a:solidFill>
                  <a:srgbClr val="0000FF"/>
                </a:solidFill>
                <a:latin typeface="Arial Rounded MT Bold" panose="020F0704030504030204" pitchFamily="34" charset="0"/>
              </a:rPr>
              <a:t>- Norberto </a:t>
            </a:r>
            <a:r>
              <a:rPr lang="pt-BR" sz="4400" i="1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Peixoto, Etc. Etc. Etc</a:t>
            </a:r>
            <a:r>
              <a:rPr lang="pt-BR" sz="4400" i="1" dirty="0">
                <a:solidFill>
                  <a:srgbClr val="0000FF"/>
                </a:solidFill>
                <a:latin typeface="Arial Rounded MT Bold" panose="020F0704030504030204" pitchFamily="34" charset="0"/>
              </a:rPr>
              <a:t>.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1775132" y="1798445"/>
            <a:ext cx="99315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i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- </a:t>
            </a:r>
            <a:r>
              <a:rPr lang="pt-BR" sz="4400" i="1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Dr. Pedro Francisco </a:t>
            </a:r>
            <a:r>
              <a:rPr lang="pt-BR" sz="3200" i="1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(AEE Petrolina)</a:t>
            </a:r>
            <a:endParaRPr lang="pt-BR" sz="3200" i="1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1787782" y="3240182"/>
            <a:ext cx="8894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i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- Robson Pinheiro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1797437" y="3974737"/>
            <a:ext cx="8894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i="1" dirty="0">
                <a:solidFill>
                  <a:srgbClr val="0000FF"/>
                </a:solidFill>
                <a:latin typeface="Arial Rounded MT Bold" panose="020F0704030504030204" pitchFamily="34" charset="0"/>
              </a:rPr>
              <a:t>- João Berbel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1787783" y="4687138"/>
            <a:ext cx="8894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i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- JS Godinho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775132" y="2516518"/>
            <a:ext cx="99315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i="1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- Wanderley </a:t>
            </a:r>
            <a:r>
              <a:rPr lang="pt-BR" sz="4400" i="1" dirty="0">
                <a:solidFill>
                  <a:srgbClr val="0000FF"/>
                </a:solidFill>
                <a:latin typeface="Arial Rounded MT Bold" panose="020F0704030504030204" pitchFamily="34" charset="0"/>
              </a:rPr>
              <a:t>de Oliveira</a:t>
            </a:r>
          </a:p>
        </p:txBody>
      </p:sp>
    </p:spTree>
    <p:extLst>
      <p:ext uri="{BB962C8B-B14F-4D97-AF65-F5344CB8AC3E}">
        <p14:creationId xmlns:p14="http://schemas.microsoft.com/office/powerpoint/2010/main" val="23442367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7" grpId="0"/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70520" y="556241"/>
            <a:ext cx="8894625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“Entre vocês encarnados, o      </a:t>
            </a:r>
            <a:r>
              <a:rPr lang="pt-BR" sz="48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Dr. Lacerda</a:t>
            </a:r>
            <a:r>
              <a:rPr lang="pt-BR" sz="44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 é conhecido, apenas, como o homem das técnicas; entre nós, ele é conhecido pelo </a:t>
            </a:r>
            <a:r>
              <a:rPr lang="pt-BR" sz="48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grande amor que tem pelos seus semelhantes.”</a:t>
            </a:r>
            <a:endParaRPr lang="pt-BR" sz="44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  <a:p>
            <a:r>
              <a:rPr lang="pt-BR" sz="32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Maria Modesto Cravo</a:t>
            </a:r>
          </a:p>
        </p:txBody>
      </p:sp>
    </p:spTree>
    <p:extLst>
      <p:ext uri="{BB962C8B-B14F-4D97-AF65-F5344CB8AC3E}">
        <p14:creationId xmlns:p14="http://schemas.microsoft.com/office/powerpoint/2010/main" val="22075696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74" y="252663"/>
            <a:ext cx="9059419" cy="634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3143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72694" y="939960"/>
            <a:ext cx="992417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4000" i="1" u="sng" dirty="0">
                <a:solidFill>
                  <a:srgbClr val="FF0000"/>
                </a:solidFill>
                <a:latin typeface="Arial Rounded MT Bold" panose="020F0704030504030204" pitchFamily="34" charset="0"/>
              </a:rPr>
              <a:t>C O N V I T E</a:t>
            </a:r>
            <a:endParaRPr lang="pt-BR" sz="4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>
              <a:spcAft>
                <a:spcPts val="1200"/>
              </a:spcAft>
            </a:pPr>
            <a:r>
              <a:rPr lang="pt-BR" sz="4800" i="1" u="sng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Grupo </a:t>
            </a:r>
            <a:r>
              <a:rPr lang="pt-BR" sz="4800" i="1" u="sng" dirty="0">
                <a:solidFill>
                  <a:srgbClr val="C00000"/>
                </a:solidFill>
                <a:latin typeface="Arial Rounded MT Bold" panose="020F0704030504030204" pitchFamily="34" charset="0"/>
              </a:rPr>
              <a:t>de Estudos de Apometria</a:t>
            </a:r>
          </a:p>
          <a:p>
            <a:pPr>
              <a:spcAft>
                <a:spcPts val="1200"/>
              </a:spcAft>
            </a:pPr>
            <a:r>
              <a:rPr lang="pt-BR" sz="28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CEFI </a:t>
            </a:r>
            <a:r>
              <a:rPr lang="pt-BR" sz="28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– Centro Espírita Fraternidade do Ipiranga.</a:t>
            </a:r>
          </a:p>
          <a:p>
            <a:pPr>
              <a:spcAft>
                <a:spcPts val="1200"/>
              </a:spcAft>
            </a:pPr>
            <a:r>
              <a:rPr lang="pt-BR" sz="28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Início: </a:t>
            </a:r>
            <a:r>
              <a:rPr lang="pt-BR" sz="28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04 </a:t>
            </a:r>
            <a:r>
              <a:rPr lang="pt-BR" sz="28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de </a:t>
            </a:r>
            <a:r>
              <a:rPr lang="pt-BR" sz="28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Out </a:t>
            </a:r>
            <a:r>
              <a:rPr lang="pt-BR" sz="28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– Quartas-Feiras. Dur. de </a:t>
            </a:r>
            <a:r>
              <a:rPr lang="pt-BR" sz="28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1,5 </a:t>
            </a:r>
            <a:r>
              <a:rPr lang="pt-BR" sz="28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ano.</a:t>
            </a:r>
          </a:p>
          <a:p>
            <a:pPr>
              <a:spcAft>
                <a:spcPts val="1200"/>
              </a:spcAft>
            </a:pPr>
            <a:r>
              <a:rPr lang="pt-BR" sz="28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Horário: das </a:t>
            </a:r>
            <a:r>
              <a:rPr lang="pt-BR" sz="28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20h às 22h</a:t>
            </a:r>
            <a:r>
              <a:rPr lang="pt-BR" sz="28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. </a:t>
            </a:r>
          </a:p>
          <a:p>
            <a:pPr>
              <a:spcAft>
                <a:spcPts val="1200"/>
              </a:spcAft>
            </a:pPr>
            <a:r>
              <a:rPr lang="pt-BR" sz="28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Teórico e prático.</a:t>
            </a:r>
          </a:p>
          <a:p>
            <a:pPr>
              <a:spcAft>
                <a:spcPts val="1200"/>
              </a:spcAft>
            </a:pPr>
            <a:r>
              <a:rPr lang="pt-BR" sz="28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Inscrições abertas. Vagas limitadas. </a:t>
            </a:r>
          </a:p>
          <a:p>
            <a:pPr>
              <a:spcAft>
                <a:spcPts val="1200"/>
              </a:spcAft>
            </a:pPr>
            <a:r>
              <a:rPr lang="pt-BR" sz="28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Requisitos: Ter concluído </a:t>
            </a:r>
            <a:r>
              <a:rPr lang="pt-BR" sz="28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a Escola de Aprendizes e o </a:t>
            </a:r>
            <a:r>
              <a:rPr lang="pt-BR" sz="28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Curso de </a:t>
            </a:r>
            <a:r>
              <a:rPr lang="pt-BR" sz="28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Médiuns.</a:t>
            </a:r>
            <a:endParaRPr lang="pt-BR" sz="2800" dirty="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8149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84720" y="1120435"/>
            <a:ext cx="1048965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600"/>
              </a:spcAft>
            </a:pPr>
            <a:r>
              <a:rPr lang="pt-BR" sz="3200" b="1" u="sng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Seminário </a:t>
            </a:r>
            <a:r>
              <a:rPr lang="pt-BR" sz="3200" b="1" u="sng" dirty="0">
                <a:solidFill>
                  <a:srgbClr val="0000FF"/>
                </a:solidFill>
                <a:latin typeface="Arial Rounded MT Bold" panose="020F0704030504030204" pitchFamily="34" charset="0"/>
              </a:rPr>
              <a:t>de Divulgação da Apometria </a:t>
            </a:r>
            <a:endParaRPr lang="pt-BR" sz="3200" b="1" u="sng" dirty="0" smtClean="0">
              <a:solidFill>
                <a:srgbClr val="0000FF"/>
              </a:solidFill>
              <a:latin typeface="Arial Rounded MT Bold" panose="020F0704030504030204" pitchFamily="34" charset="0"/>
            </a:endParaRPr>
          </a:p>
          <a:p>
            <a:pPr>
              <a:spcAft>
                <a:spcPts val="3600"/>
              </a:spcAft>
            </a:pPr>
            <a:r>
              <a:rPr lang="pt-BR" sz="5400" b="1" u="sng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A </a:t>
            </a:r>
            <a:r>
              <a:rPr lang="pt-BR" sz="5400" b="1" u="sng" dirty="0">
                <a:solidFill>
                  <a:srgbClr val="FF0000"/>
                </a:solidFill>
                <a:latin typeface="Arial Rounded MT Bold" panose="020F0704030504030204" pitchFamily="34" charset="0"/>
              </a:rPr>
              <a:t>Visão Espírita da Apometria</a:t>
            </a:r>
            <a:endParaRPr lang="pt-BR" sz="54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>
              <a:spcAft>
                <a:spcPts val="3600"/>
              </a:spcAft>
            </a:pPr>
            <a:r>
              <a:rPr lang="pt-BR" sz="2800" b="1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Dias: </a:t>
            </a:r>
            <a:r>
              <a:rPr lang="pt-BR" sz="2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23 e 24 / setembro </a:t>
            </a:r>
            <a:r>
              <a:rPr lang="pt-BR" sz="2800" b="1" dirty="0">
                <a:solidFill>
                  <a:srgbClr val="0000FF"/>
                </a:solidFill>
                <a:latin typeface="Arial Rounded MT Bold" panose="020F0704030504030204" pitchFamily="34" charset="0"/>
              </a:rPr>
              <a:t>- </a:t>
            </a:r>
            <a:r>
              <a:rPr lang="pt-BR" sz="28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Hotel San </a:t>
            </a:r>
            <a:r>
              <a:rPr lang="pt-BR" sz="28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Raphael</a:t>
            </a:r>
          </a:p>
          <a:p>
            <a:pPr>
              <a:spcAft>
                <a:spcPts val="3600"/>
              </a:spcAft>
            </a:pPr>
            <a:r>
              <a:rPr lang="pt-BR" sz="28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Largo </a:t>
            </a:r>
            <a:r>
              <a:rPr lang="pt-BR" sz="28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do Arouche, </a:t>
            </a:r>
            <a:r>
              <a:rPr lang="pt-BR" sz="28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150</a:t>
            </a:r>
            <a:endParaRPr lang="pt-BR" sz="28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12606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78311" y="1192614"/>
            <a:ext cx="106599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9600" b="1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1º EMESP </a:t>
            </a:r>
          </a:p>
          <a:p>
            <a:pPr>
              <a:spcAft>
                <a:spcPts val="1200"/>
              </a:spcAft>
            </a:pPr>
            <a:r>
              <a:rPr lang="pt-BR" sz="5400" b="1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1º Encontro de Magnetizadores Espíritas do Estado de SP</a:t>
            </a:r>
          </a:p>
          <a:p>
            <a:pPr>
              <a:spcAft>
                <a:spcPts val="1200"/>
              </a:spcAft>
            </a:pPr>
            <a:r>
              <a:rPr lang="pt-BR" sz="2800" b="1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Dias </a:t>
            </a:r>
            <a:r>
              <a:rPr lang="pt-BR" sz="2800" b="1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14 </a:t>
            </a:r>
            <a:r>
              <a:rPr lang="pt-BR" sz="2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e </a:t>
            </a:r>
            <a:r>
              <a:rPr lang="pt-BR" sz="2800" b="1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15 </a:t>
            </a:r>
            <a:r>
              <a:rPr lang="pt-BR" sz="2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/ </a:t>
            </a:r>
            <a:r>
              <a:rPr lang="pt-BR" sz="2800" b="1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outubro </a:t>
            </a:r>
            <a:r>
              <a:rPr lang="pt-BR" sz="2800" b="1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– GE Manoel Bento - Santana</a:t>
            </a:r>
            <a:endParaRPr lang="pt-BR" sz="28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4968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9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775950" cy="6858000"/>
          </a:xfrm>
          <a:prstGeom prst="rect">
            <a:avLst/>
          </a:prstGeom>
        </p:spPr>
      </p:pic>
      <p:pic>
        <p:nvPicPr>
          <p:cNvPr id="4" name="8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250" y="15766"/>
            <a:ext cx="10445750" cy="6842233"/>
          </a:xfrm>
          <a:prstGeom prst="rect">
            <a:avLst/>
          </a:prstGeom>
        </p:spPr>
      </p:pic>
      <p:pic>
        <p:nvPicPr>
          <p:cNvPr id="5" name="7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337050" cy="6858000"/>
          </a:xfrm>
          <a:prstGeom prst="rect">
            <a:avLst/>
          </a:prstGeom>
        </p:spPr>
      </p:pic>
      <p:pic>
        <p:nvPicPr>
          <p:cNvPr id="6" name="6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8964" y="4678037"/>
            <a:ext cx="3359150" cy="1905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4897227" y="3124780"/>
            <a:ext cx="479240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OBRIGADO</a:t>
            </a:r>
          </a:p>
          <a:p>
            <a:r>
              <a:rPr lang="pt-BR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PELA ATENÇÃO!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4704998" y="5152566"/>
            <a:ext cx="50758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2060"/>
                </a:solidFill>
                <a:latin typeface="Arial Rounded MT Bold" panose="020F0704030504030204" pitchFamily="34" charset="0"/>
              </a:rPr>
              <a:t>Dúvidas e sugestões:</a:t>
            </a:r>
          </a:p>
          <a:p>
            <a:r>
              <a:rPr lang="pt-BR" sz="3200" b="1" dirty="0">
                <a:solidFill>
                  <a:srgbClr val="002060"/>
                </a:solidFill>
                <a:latin typeface="Arial Rounded MT Bold" panose="020F0704030504030204" pitchFamily="34" charset="0"/>
              </a:rPr>
              <a:t>j</a:t>
            </a:r>
            <a:r>
              <a:rPr lang="pt-BR" sz="3200" b="1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airo.dias@kruth.com.br</a:t>
            </a:r>
            <a:endParaRPr lang="pt-BR" sz="3200" b="1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  <a:p>
            <a:r>
              <a:rPr lang="pt-BR" sz="3200" b="1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Tel.: (11) 9 8136 2160</a:t>
            </a:r>
            <a:endParaRPr lang="pt-BR" sz="3200" b="1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344204" y="1437551"/>
            <a:ext cx="5247722" cy="744583"/>
          </a:xfrm>
          <a:prstGeom prst="rect">
            <a:avLst/>
          </a:prstGeom>
          <a:solidFill>
            <a:srgbClr val="2C7B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7" name="Retângulo 6"/>
          <p:cNvSpPr/>
          <p:nvPr/>
        </p:nvSpPr>
        <p:spPr>
          <a:xfrm>
            <a:off x="2344204" y="1255844"/>
            <a:ext cx="575205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6600" b="1" dirty="0" smtClean="0">
                <a:solidFill>
                  <a:prstClr val="white"/>
                </a:solidFill>
                <a:latin typeface="Arial Rounded MT Bold" panose="020F0704030504030204" pitchFamily="34" charset="0"/>
              </a:rPr>
              <a:t>APOMETRIA</a:t>
            </a:r>
            <a:endParaRPr lang="pt-BR" sz="6600" b="1" dirty="0">
              <a:solidFill>
                <a:prstClr val="white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2554744" y="2447378"/>
            <a:ext cx="82212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CE Fraternidade do Ipiranga</a:t>
            </a:r>
            <a:endParaRPr lang="pt-BR" sz="4000" b="1" i="1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605878" y="295559"/>
            <a:ext cx="168012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400" b="1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SLIDE 7</a:t>
            </a:r>
            <a:endParaRPr lang="pt-BR" sz="3400" b="1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Imagem 15" descr="Logo DIA DA ALIANÇA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109499" y="4997668"/>
            <a:ext cx="1600656" cy="165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751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8" grpId="0" animBg="1"/>
      <p:bldP spid="7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7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06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00" y="0"/>
            <a:ext cx="11874500" cy="6858000"/>
          </a:xfrm>
          <a:prstGeom prst="rect">
            <a:avLst/>
          </a:prstGeom>
        </p:spPr>
      </p:pic>
      <p:pic>
        <p:nvPicPr>
          <p:cNvPr id="4" name="05"/>
          <p:cNvPicPr>
            <a:picLocks/>
          </p:cNvPicPr>
          <p:nvPr>
            <p:custDataLst>
              <p:tags r:id="rId3"/>
            </p:custDataLst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06" b="23841"/>
          <a:stretch/>
        </p:blipFill>
        <p:spPr>
          <a:xfrm>
            <a:off x="-24064" y="4881965"/>
            <a:ext cx="3463089" cy="1976035"/>
          </a:xfrm>
          <a:prstGeom prst="rect">
            <a:avLst/>
          </a:prstGeom>
        </p:spPr>
      </p:pic>
      <p:pic>
        <p:nvPicPr>
          <p:cNvPr id="5" name="04"/>
          <p:cNvPicPr>
            <a:picLocks/>
          </p:cNvPicPr>
          <p:nvPr>
            <p:custDataLst>
              <p:tags r:id="rId4"/>
            </p:custDataLst>
          </p:nvPr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57" r="7761"/>
          <a:stretch/>
        </p:blipFill>
        <p:spPr>
          <a:xfrm>
            <a:off x="8521700" y="-24064"/>
            <a:ext cx="3678321" cy="1781411"/>
          </a:xfrm>
          <a:prstGeom prst="rect">
            <a:avLst/>
          </a:prstGeom>
        </p:spPr>
      </p:pic>
      <p:pic>
        <p:nvPicPr>
          <p:cNvPr id="13" name="Picture 4" descr="Resultado de imagem para calendar icon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860" y="5129058"/>
            <a:ext cx="1431737" cy="148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445" y="5739024"/>
            <a:ext cx="668565" cy="6478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070904" y="554041"/>
            <a:ext cx="8755882" cy="5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spcAft>
                <a:spcPts val="1200"/>
              </a:spcAft>
            </a:pPr>
            <a:r>
              <a:rPr lang="pt-BR" altLang="pt-BR" sz="2800" b="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Outras palavras do grego:</a:t>
            </a:r>
          </a:p>
          <a:p>
            <a:pPr>
              <a:spcAft>
                <a:spcPts val="600"/>
              </a:spcAft>
            </a:pPr>
            <a:r>
              <a:rPr lang="pt-BR" sz="3600" b="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Perispírito (em </a:t>
            </a:r>
            <a:r>
              <a:rPr lang="pt-BR" sz="3600" b="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torno </a:t>
            </a:r>
            <a:r>
              <a:rPr lang="pt-BR" sz="3600" b="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de), p</a:t>
            </a:r>
            <a:r>
              <a:rPr lang="pt-BR" altLang="pt-BR" sz="3600" b="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sicometria,</a:t>
            </a:r>
          </a:p>
          <a:p>
            <a:pPr>
              <a:spcAft>
                <a:spcPts val="600"/>
              </a:spcAft>
            </a:pPr>
            <a:r>
              <a:rPr lang="pt-BR" altLang="pt-BR" sz="3600" b="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ectoplasma (para fora + modelar), </a:t>
            </a:r>
          </a:p>
          <a:p>
            <a:pPr>
              <a:spcAft>
                <a:spcPts val="600"/>
              </a:spcAft>
            </a:pPr>
            <a:r>
              <a:rPr lang="pt-BR" altLang="pt-BR" sz="3600" b="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p</a:t>
            </a:r>
            <a:r>
              <a:rPr lang="pt-BR" altLang="pt-BR" sz="3600" b="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siquiatria, psicologia, </a:t>
            </a:r>
            <a:r>
              <a:rPr lang="pt-BR" altLang="pt-BR" sz="3600" b="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filosofia, </a:t>
            </a:r>
            <a:endParaRPr lang="pt-BR" altLang="pt-BR" sz="3600" b="0" dirty="0" smtClean="0">
              <a:solidFill>
                <a:srgbClr val="000099"/>
              </a:solidFill>
              <a:latin typeface="Arial Rounded MT Bold" panose="020F0704030504030204" pitchFamily="34" charset="0"/>
            </a:endParaRPr>
          </a:p>
          <a:p>
            <a:pPr>
              <a:spcAft>
                <a:spcPts val="600"/>
              </a:spcAft>
            </a:pPr>
            <a:r>
              <a:rPr lang="pt-BR" altLang="pt-BR" sz="3600" b="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h</a:t>
            </a:r>
            <a:r>
              <a:rPr lang="pt-BR" altLang="pt-BR" sz="3600" b="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ipnotismo, </a:t>
            </a:r>
            <a:r>
              <a:rPr lang="pt-BR" altLang="pt-BR" sz="3600" b="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energia, </a:t>
            </a:r>
            <a:r>
              <a:rPr lang="pt-BR" altLang="pt-BR" sz="3600" b="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biologia,</a:t>
            </a:r>
          </a:p>
          <a:p>
            <a:pPr>
              <a:spcAft>
                <a:spcPts val="600"/>
              </a:spcAft>
            </a:pPr>
            <a:r>
              <a:rPr lang="pt-BR" altLang="pt-BR" sz="3600" b="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ideoplastia</a:t>
            </a:r>
            <a:r>
              <a:rPr lang="pt-BR" altLang="pt-BR" sz="3600" b="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, datilografia</a:t>
            </a:r>
            <a:r>
              <a:rPr lang="pt-BR" altLang="pt-BR" sz="3600" b="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, democracia, </a:t>
            </a:r>
          </a:p>
          <a:p>
            <a:pPr>
              <a:spcAft>
                <a:spcPts val="600"/>
              </a:spcAft>
            </a:pPr>
            <a:r>
              <a:rPr lang="pt-BR" altLang="pt-BR" sz="3600" b="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micróbio, aeronave</a:t>
            </a:r>
            <a:r>
              <a:rPr lang="pt-BR" altLang="pt-BR" sz="3600" b="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, </a:t>
            </a:r>
            <a:r>
              <a:rPr lang="pt-BR" altLang="pt-BR" sz="3600" b="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cronômetro,</a:t>
            </a:r>
          </a:p>
          <a:p>
            <a:pPr>
              <a:spcAft>
                <a:spcPts val="600"/>
              </a:spcAft>
            </a:pPr>
            <a:r>
              <a:rPr lang="pt-BR" altLang="pt-BR" sz="3600" b="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térmico, zoologia, biblioteca, diálogo,</a:t>
            </a:r>
          </a:p>
          <a:p>
            <a:pPr>
              <a:spcAft>
                <a:spcPts val="600"/>
              </a:spcAft>
            </a:pPr>
            <a:r>
              <a:rPr lang="pt-BR" altLang="pt-BR" sz="3600" b="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geografia</a:t>
            </a:r>
            <a:r>
              <a:rPr lang="pt-BR" altLang="pt-BR" sz="3600" b="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, </a:t>
            </a:r>
            <a:r>
              <a:rPr lang="pt-BR" altLang="pt-BR" sz="3600" b="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megalomania, etc</a:t>
            </a:r>
            <a:r>
              <a:rPr lang="pt-BR" altLang="pt-BR" sz="3600" b="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. </a:t>
            </a:r>
            <a:endParaRPr lang="pt-BR" altLang="pt-BR" sz="3600" b="0" dirty="0" smtClean="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3261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7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06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00" y="0"/>
            <a:ext cx="11874500" cy="6858000"/>
          </a:xfrm>
          <a:prstGeom prst="rect">
            <a:avLst/>
          </a:prstGeom>
        </p:spPr>
      </p:pic>
      <p:pic>
        <p:nvPicPr>
          <p:cNvPr id="4" name="05"/>
          <p:cNvPicPr>
            <a:picLocks/>
          </p:cNvPicPr>
          <p:nvPr>
            <p:custDataLst>
              <p:tags r:id="rId3"/>
            </p:custDataLst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06" b="23841"/>
          <a:stretch/>
        </p:blipFill>
        <p:spPr>
          <a:xfrm>
            <a:off x="-24064" y="4881965"/>
            <a:ext cx="3463089" cy="1976035"/>
          </a:xfrm>
          <a:prstGeom prst="rect">
            <a:avLst/>
          </a:prstGeom>
        </p:spPr>
      </p:pic>
      <p:pic>
        <p:nvPicPr>
          <p:cNvPr id="5" name="04"/>
          <p:cNvPicPr>
            <a:picLocks/>
          </p:cNvPicPr>
          <p:nvPr>
            <p:custDataLst>
              <p:tags r:id="rId4"/>
            </p:custDataLst>
          </p:nvPr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57" r="7761"/>
          <a:stretch/>
        </p:blipFill>
        <p:spPr>
          <a:xfrm>
            <a:off x="8521700" y="-24064"/>
            <a:ext cx="3678321" cy="1781411"/>
          </a:xfrm>
          <a:prstGeom prst="rect">
            <a:avLst/>
          </a:prstGeom>
        </p:spPr>
      </p:pic>
      <p:pic>
        <p:nvPicPr>
          <p:cNvPr id="13" name="Picture 4" descr="Resultado de imagem para calendar icon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860" y="5129058"/>
            <a:ext cx="1431737" cy="148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445" y="5739024"/>
            <a:ext cx="668565" cy="6478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059973" y="551574"/>
            <a:ext cx="875977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BR" altLang="pt-BR" sz="3600" b="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A palavra </a:t>
            </a:r>
            <a:r>
              <a:rPr lang="pt-BR" altLang="pt-BR" sz="4400" b="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apometria</a:t>
            </a:r>
          </a:p>
          <a:p>
            <a:r>
              <a:rPr lang="pt-BR" altLang="pt-BR" sz="3600" b="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a</a:t>
            </a:r>
            <a:r>
              <a:rPr lang="pt-BR" altLang="pt-BR" sz="3600" b="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parece na codificação de Kardec ?</a:t>
            </a:r>
            <a:endParaRPr lang="pt-BR" altLang="pt-BR" sz="4000" b="0" dirty="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059966" y="2844310"/>
            <a:ext cx="875978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BR" altLang="pt-BR" sz="3600" b="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A palavra </a:t>
            </a:r>
            <a:r>
              <a:rPr lang="pt-BR" altLang="pt-BR" sz="4400" b="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desdobramento</a:t>
            </a:r>
          </a:p>
          <a:p>
            <a:r>
              <a:rPr lang="pt-BR" altLang="pt-BR" sz="3600" b="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aparece na codificação de Kardec ?</a:t>
            </a:r>
            <a:endParaRPr lang="pt-BR" altLang="pt-BR" sz="4000" b="0" dirty="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059965" y="1887065"/>
            <a:ext cx="100902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fr-FR" altLang="pt-BR" sz="3200" b="0" i="1" dirty="0" smtClean="0">
                <a:solidFill>
                  <a:srgbClr val="000099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Criada em </a:t>
            </a:r>
            <a:r>
              <a:rPr lang="fr-FR" altLang="pt-BR" sz="3600" i="1" dirty="0" smtClean="0">
                <a:solidFill>
                  <a:srgbClr val="C0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1965</a:t>
            </a:r>
            <a:r>
              <a:rPr lang="fr-FR" altLang="pt-BR" sz="3200" b="0" i="1" dirty="0" smtClean="0">
                <a:solidFill>
                  <a:srgbClr val="000099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 </a:t>
            </a:r>
            <a:r>
              <a:rPr lang="fr-FR" altLang="pt-BR" sz="3200" b="0" i="1" dirty="0">
                <a:solidFill>
                  <a:srgbClr val="000099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por </a:t>
            </a:r>
            <a:r>
              <a:rPr lang="fr-FR" altLang="pt-BR" sz="3200" b="0" i="1" dirty="0" smtClean="0">
                <a:solidFill>
                  <a:srgbClr val="000099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Dr. </a:t>
            </a:r>
            <a:r>
              <a:rPr lang="fr-FR" altLang="pt-BR" sz="3200" b="0" i="1" dirty="0" smtClean="0">
                <a:solidFill>
                  <a:srgbClr val="C0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José Lacerda de Azevedo</a:t>
            </a:r>
            <a:endParaRPr lang="pt-BR" altLang="pt-BR" sz="3600" b="0" i="1" dirty="0">
              <a:solidFill>
                <a:srgbClr val="C00000"/>
              </a:solidFill>
              <a:latin typeface="Arial Rounded MT Bold" panose="020F070403050403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059965" y="4211551"/>
            <a:ext cx="10090256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fr-FR" altLang="pt-BR" sz="2800" b="0" i="1" dirty="0" smtClean="0">
                <a:solidFill>
                  <a:srgbClr val="000099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Aparece em </a:t>
            </a:r>
            <a:r>
              <a:rPr lang="fr-FR" altLang="pt-BR" sz="3200" i="1" dirty="0" smtClean="0">
                <a:solidFill>
                  <a:srgbClr val="C0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1894</a:t>
            </a:r>
            <a:r>
              <a:rPr lang="fr-FR" altLang="pt-BR" sz="2800" b="0" i="1" dirty="0" smtClean="0">
                <a:solidFill>
                  <a:srgbClr val="000099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 do Francês </a:t>
            </a:r>
            <a:r>
              <a:rPr lang="pt-BR" sz="2800" b="0" i="1" dirty="0" err="1">
                <a:solidFill>
                  <a:srgbClr val="C00000"/>
                </a:solidFill>
                <a:latin typeface="Arial Rounded MT Bold" panose="020F0704030504030204" pitchFamily="34" charset="0"/>
              </a:rPr>
              <a:t>dédoublement</a:t>
            </a:r>
            <a:r>
              <a:rPr lang="pt-BR" sz="2800" b="0" i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  <a:r>
              <a:rPr lang="pt-BR" sz="2800" b="0" i="1" dirty="0" err="1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spirituel</a:t>
            </a:r>
            <a:r>
              <a:rPr lang="pt-BR" sz="2800" b="0" i="1" dirty="0">
                <a:solidFill>
                  <a:srgbClr val="C0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 </a:t>
            </a:r>
            <a:r>
              <a:rPr lang="pt-BR" sz="2800" b="0" i="1" dirty="0" smtClean="0">
                <a:solidFill>
                  <a:srgbClr val="000099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pt-BR" sz="2800" b="0" i="1" dirty="0" smtClean="0">
                <a:solidFill>
                  <a:srgbClr val="000099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Usada por </a:t>
            </a:r>
            <a:r>
              <a:rPr lang="pt-BR" sz="2800" b="0" i="1" dirty="0" smtClean="0">
                <a:solidFill>
                  <a:srgbClr val="C0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Charles Lancelin </a:t>
            </a:r>
            <a:r>
              <a:rPr lang="pt-BR" sz="2800" b="0" i="1" dirty="0" smtClean="0">
                <a:solidFill>
                  <a:srgbClr val="000099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e </a:t>
            </a:r>
            <a:r>
              <a:rPr lang="pt-BR" sz="2800" b="0" i="1" dirty="0" smtClean="0">
                <a:solidFill>
                  <a:srgbClr val="C0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Ernesto Bozzano</a:t>
            </a:r>
            <a:endParaRPr lang="pt-BR" altLang="pt-BR" sz="2800" b="0" i="1" dirty="0">
              <a:solidFill>
                <a:srgbClr val="C00000"/>
              </a:solidFill>
              <a:latin typeface="Arial Rounded MT Bold" panose="020F070403050403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2265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7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06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00" y="0"/>
            <a:ext cx="11874500" cy="6858000"/>
          </a:xfrm>
          <a:prstGeom prst="rect">
            <a:avLst/>
          </a:prstGeom>
        </p:spPr>
      </p:pic>
      <p:pic>
        <p:nvPicPr>
          <p:cNvPr id="4" name="05"/>
          <p:cNvPicPr>
            <a:picLocks/>
          </p:cNvPicPr>
          <p:nvPr>
            <p:custDataLst>
              <p:tags r:id="rId3"/>
            </p:custDataLst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06" b="23841"/>
          <a:stretch/>
        </p:blipFill>
        <p:spPr>
          <a:xfrm>
            <a:off x="-24064" y="4881965"/>
            <a:ext cx="3463089" cy="1976035"/>
          </a:xfrm>
          <a:prstGeom prst="rect">
            <a:avLst/>
          </a:prstGeom>
        </p:spPr>
      </p:pic>
      <p:pic>
        <p:nvPicPr>
          <p:cNvPr id="5" name="04"/>
          <p:cNvPicPr>
            <a:picLocks/>
          </p:cNvPicPr>
          <p:nvPr>
            <p:custDataLst>
              <p:tags r:id="rId4"/>
            </p:custDataLst>
          </p:nvPr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57" r="7761"/>
          <a:stretch/>
        </p:blipFill>
        <p:spPr>
          <a:xfrm>
            <a:off x="8521700" y="-24064"/>
            <a:ext cx="3678321" cy="1781411"/>
          </a:xfrm>
          <a:prstGeom prst="rect">
            <a:avLst/>
          </a:prstGeom>
        </p:spPr>
      </p:pic>
      <p:pic>
        <p:nvPicPr>
          <p:cNvPr id="13" name="Picture 4" descr="Resultado de imagem para calendar icon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860" y="5129058"/>
            <a:ext cx="1431737" cy="148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445" y="5739024"/>
            <a:ext cx="668565" cy="6478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059977" y="551894"/>
            <a:ext cx="890045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BR" altLang="pt-BR" sz="5400" b="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Caso do Sr. que estava ficando cego.</a:t>
            </a:r>
          </a:p>
          <a:p>
            <a:r>
              <a:rPr lang="pt-BR" altLang="pt-BR" sz="3200" b="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RE agosto 1862</a:t>
            </a:r>
            <a:endParaRPr lang="pt-BR" altLang="pt-BR" sz="3200" b="0" dirty="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062248" y="3289875"/>
            <a:ext cx="9910551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BR" altLang="pt-BR" sz="5400" b="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Caso do menino que curava.</a:t>
            </a:r>
          </a:p>
          <a:p>
            <a:r>
              <a:rPr lang="pt-BR" altLang="pt-BR" sz="3600" b="0" dirty="0" smtClean="0">
                <a:solidFill>
                  <a:srgbClr val="000099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LM 173</a:t>
            </a:r>
            <a:endParaRPr lang="pt-BR" altLang="pt-BR" sz="3600" b="0" dirty="0">
              <a:solidFill>
                <a:srgbClr val="000099"/>
              </a:solidFill>
              <a:latin typeface="Arial Rounded MT Bold" panose="020F07040305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41807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7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06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00" y="0"/>
            <a:ext cx="11874500" cy="6858000"/>
          </a:xfrm>
          <a:prstGeom prst="rect">
            <a:avLst/>
          </a:prstGeom>
        </p:spPr>
      </p:pic>
      <p:pic>
        <p:nvPicPr>
          <p:cNvPr id="4" name="05"/>
          <p:cNvPicPr>
            <a:picLocks/>
          </p:cNvPicPr>
          <p:nvPr>
            <p:custDataLst>
              <p:tags r:id="rId3"/>
            </p:custDataLst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06" b="23841"/>
          <a:stretch/>
        </p:blipFill>
        <p:spPr>
          <a:xfrm>
            <a:off x="-24064" y="4881965"/>
            <a:ext cx="3463089" cy="1976035"/>
          </a:xfrm>
          <a:prstGeom prst="rect">
            <a:avLst/>
          </a:prstGeom>
        </p:spPr>
      </p:pic>
      <p:pic>
        <p:nvPicPr>
          <p:cNvPr id="5" name="04"/>
          <p:cNvPicPr>
            <a:picLocks/>
          </p:cNvPicPr>
          <p:nvPr>
            <p:custDataLst>
              <p:tags r:id="rId4"/>
            </p:custDataLst>
          </p:nvPr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57" r="7761"/>
          <a:stretch/>
        </p:blipFill>
        <p:spPr>
          <a:xfrm>
            <a:off x="8521700" y="-24064"/>
            <a:ext cx="3678321" cy="1781411"/>
          </a:xfrm>
          <a:prstGeom prst="rect">
            <a:avLst/>
          </a:prstGeom>
        </p:spPr>
      </p:pic>
      <p:pic>
        <p:nvPicPr>
          <p:cNvPr id="13" name="Picture 4" descr="Resultado de imagem para calendar icon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860" y="5129058"/>
            <a:ext cx="1431737" cy="148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445" y="5739024"/>
            <a:ext cx="668565" cy="6478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060443" y="3992901"/>
            <a:ext cx="86711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BR" altLang="pt-BR" sz="28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Espiritualista, mas não espírita </a:t>
            </a:r>
            <a:endParaRPr lang="pt-BR" altLang="pt-BR" sz="2800" dirty="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060442" y="5961910"/>
            <a:ext cx="8671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Problema nos olhos, procura o HEPA</a:t>
            </a:r>
            <a:endParaRPr lang="pt-BR" sz="2800" dirty="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1060512" y="1022679"/>
            <a:ext cx="69236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pt-BR" sz="54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LUÍZ </a:t>
            </a:r>
            <a:r>
              <a:rPr lang="pt-BR" altLang="pt-BR" sz="54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J. </a:t>
            </a:r>
            <a:r>
              <a:rPr lang="pt-BR" altLang="pt-BR" sz="54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RODRIGUEZ</a:t>
            </a:r>
            <a:endParaRPr lang="pt-BR" altLang="pt-BR" sz="54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1060443" y="282056"/>
            <a:ext cx="27959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Ano: </a:t>
            </a:r>
            <a:r>
              <a:rPr lang="pt-BR" sz="48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1965</a:t>
            </a:r>
            <a:endParaRPr lang="pt-BR" sz="4800" dirty="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060443" y="1985834"/>
            <a:ext cx="86711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BR" altLang="pt-BR" sz="28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Porto-riquenho</a:t>
            </a:r>
            <a:endParaRPr lang="pt-BR" altLang="pt-BR" sz="2800" dirty="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1060443" y="2971388"/>
            <a:ext cx="86711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BR" altLang="pt-BR" sz="28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Farmacêutico - Bioquímico</a:t>
            </a: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057494" y="3477481"/>
            <a:ext cx="8276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BR" altLang="pt-BR" sz="28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Psiquista - Estudioso do psiquismo humano</a:t>
            </a: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1060512" y="2496028"/>
            <a:ext cx="8276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BR" altLang="pt-BR" sz="28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Residente </a:t>
            </a:r>
            <a:r>
              <a:rPr lang="pt-BR" altLang="pt-BR" sz="28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no Rio de </a:t>
            </a:r>
            <a:r>
              <a:rPr lang="pt-BR" altLang="pt-BR" sz="28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Janeiro</a:t>
            </a: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057494" y="4471021"/>
            <a:ext cx="8276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BR" altLang="pt-BR" sz="28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Elevado nível cultural</a:t>
            </a: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1060443" y="4962709"/>
            <a:ext cx="86711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BR" altLang="pt-BR" sz="28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Detentor de alentada fortuna material</a:t>
            </a: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1060443" y="5479576"/>
            <a:ext cx="8276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BR" altLang="pt-BR" sz="28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Muito viajado</a:t>
            </a:r>
          </a:p>
        </p:txBody>
      </p:sp>
    </p:spTree>
    <p:extLst>
      <p:ext uri="{BB962C8B-B14F-4D97-AF65-F5344CB8AC3E}">
        <p14:creationId xmlns:p14="http://schemas.microsoft.com/office/powerpoint/2010/main" val="235589314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7.PNG"/>
  <p:tag name="PXPSD_PNGPATH" val="C:\USERS\BEON DESIGN\DESKTOP\LIXO\"/>
  <p:tag name="PXPSD_PNGFILENAME" val="TELA 02_07.PNG"/>
  <p:tag name="PXPSD_LAYERNAME" val="07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7.PNG"/>
  <p:tag name="PXPSD_PNGPATH" val="C:\USERS\BEON DESIGN\DESKTOP\LIXO\"/>
  <p:tag name="PXPSD_PNGFILENAME" val="TELA 02_07.PNG"/>
  <p:tag name="PXPSD_LAYERNAME" val="07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6.PNG"/>
  <p:tag name="PXPSD_PNGPATH" val="C:\USERS\BEON DESIGN\DESKTOP\LIXO\"/>
  <p:tag name="PXPSD_PNGFILENAME" val="TELA 02_06.PNG"/>
  <p:tag name="PXPSD_LAYERNAME" val="06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5.PNG"/>
  <p:tag name="PXPSD_PNGPATH" val="C:\USERS\BEON DESIGN\DESKTOP\LIXO\"/>
  <p:tag name="PXPSD_PNGFILENAME" val="TELA 02_05.PNG"/>
  <p:tag name="PXPSD_LAYERNAME" val="05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4.PNG"/>
  <p:tag name="PXPSD_PNGPATH" val="C:\USERS\BEON DESIGN\DESKTOP\LIXO\"/>
  <p:tag name="PXPSD_PNGFILENAME" val="TELA 02_04.PNG"/>
  <p:tag name="PXPSD_LAYERNAME" val="04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7.PNG"/>
  <p:tag name="PXPSD_PNGPATH" val="C:\USERS\BEON DESIGN\DESKTOP\LIXO\"/>
  <p:tag name="PXPSD_PNGFILENAME" val="TELA 02_07.PNG"/>
  <p:tag name="PXPSD_LAYERNAME" val="07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6.PNG"/>
  <p:tag name="PXPSD_PNGPATH" val="C:\USERS\BEON DESIGN\DESKTOP\LIXO\"/>
  <p:tag name="PXPSD_PNGFILENAME" val="TELA 02_06.PNG"/>
  <p:tag name="PXPSD_LAYERNAME" val="06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5.PNG"/>
  <p:tag name="PXPSD_PNGPATH" val="C:\USERS\BEON DESIGN\DESKTOP\LIXO\"/>
  <p:tag name="PXPSD_PNGFILENAME" val="TELA 02_05.PNG"/>
  <p:tag name="PXPSD_LAYERNAME" val="05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4.PNG"/>
  <p:tag name="PXPSD_PNGPATH" val="C:\USERS\BEON DESIGN\DESKTOP\LIXO\"/>
  <p:tag name="PXPSD_PNGFILENAME" val="TELA 02_04.PNG"/>
  <p:tag name="PXPSD_LAYERNAME" val="04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7.PNG"/>
  <p:tag name="PXPSD_PNGPATH" val="C:\USERS\BEON DESIGN\DESKTOP\LIXO\"/>
  <p:tag name="PXPSD_PNGFILENAME" val="TELA 02_07.PNG"/>
  <p:tag name="PXPSD_LAYERNAME" val="07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6.PNG"/>
  <p:tag name="PXPSD_PNGPATH" val="C:\USERS\BEON DESIGN\DESKTOP\LIXO\"/>
  <p:tag name="PXPSD_PNGFILENAME" val="TELA 02_06.PNG"/>
  <p:tag name="PXPSD_LAYERNAME" val="06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6.PNG"/>
  <p:tag name="PXPSD_PNGPATH" val="C:\USERS\BEON DESIGN\DESKTOP\LIXO\"/>
  <p:tag name="PXPSD_PNGFILENAME" val="TELA 02_06.PNG"/>
  <p:tag name="PXPSD_LAYERNAME" val="06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5.PNG"/>
  <p:tag name="PXPSD_PNGPATH" val="C:\USERS\BEON DESIGN\DESKTOP\LIXO\"/>
  <p:tag name="PXPSD_PNGFILENAME" val="TELA 02_05.PNG"/>
  <p:tag name="PXPSD_LAYERNAME" val="05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4.PNG"/>
  <p:tag name="PXPSD_PNGPATH" val="C:\USERS\BEON DESIGN\DESKTOP\LIXO\"/>
  <p:tag name="PXPSD_PNGFILENAME" val="TELA 02_04.PNG"/>
  <p:tag name="PXPSD_LAYERNAME" val="04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7.PNG"/>
  <p:tag name="PXPSD_PNGPATH" val="C:\USERS\BEON DESIGN\DESKTOP\LIXO\"/>
  <p:tag name="PXPSD_PNGFILENAME" val="TELA 02_07.PNG"/>
  <p:tag name="PXPSD_LAYERNAME" val="07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6.PNG"/>
  <p:tag name="PXPSD_PNGPATH" val="C:\USERS\BEON DESIGN\DESKTOP\LIXO\"/>
  <p:tag name="PXPSD_PNGFILENAME" val="TELA 02_06.PNG"/>
  <p:tag name="PXPSD_LAYERNAME" val="06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5.PNG"/>
  <p:tag name="PXPSD_PNGPATH" val="C:\USERS\BEON DESIGN\DESKTOP\LIXO\"/>
  <p:tag name="PXPSD_PNGFILENAME" val="TELA 02_05.PNG"/>
  <p:tag name="PXPSD_LAYERNAME" val="05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4.PNG"/>
  <p:tag name="PXPSD_PNGPATH" val="C:\USERS\BEON DESIGN\DESKTOP\LIXO\"/>
  <p:tag name="PXPSD_PNGFILENAME" val="TELA 02_04.PNG"/>
  <p:tag name="PXPSD_LAYERNAME" val="04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7.PNG"/>
  <p:tag name="PXPSD_PNGPATH" val="C:\USERS\BEON DESIGN\DESKTOP\LIXO\"/>
  <p:tag name="PXPSD_PNGFILENAME" val="TELA 02_07.PNG"/>
  <p:tag name="PXPSD_LAYERNAME" val="07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6.PNG"/>
  <p:tag name="PXPSD_PNGPATH" val="C:\USERS\BEON DESIGN\DESKTOP\LIXO\"/>
  <p:tag name="PXPSD_PNGFILENAME" val="TELA 02_06.PNG"/>
  <p:tag name="PXPSD_LAYERNAME" val="06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5.PNG"/>
  <p:tag name="PXPSD_PNGPATH" val="C:\USERS\BEON DESIGN\DESKTOP\LIXO\"/>
  <p:tag name="PXPSD_PNGFILENAME" val="TELA 02_05.PNG"/>
  <p:tag name="PXPSD_LAYERNAME" val="05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4.PNG"/>
  <p:tag name="PXPSD_PNGPATH" val="C:\USERS\BEON DESIGN\DESKTOP\LIXO\"/>
  <p:tag name="PXPSD_PNGFILENAME" val="TELA 02_04.PNG"/>
  <p:tag name="PXPSD_LAYERNAME" val="04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5.PNG"/>
  <p:tag name="PXPSD_PNGPATH" val="C:\USERS\BEON DESIGN\DESKTOP\LIXO\"/>
  <p:tag name="PXPSD_PNGFILENAME" val="TELA 02_05.PNG"/>
  <p:tag name="PXPSD_LAYERNAME" val="05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7.PNG"/>
  <p:tag name="PXPSD_PNGPATH" val="C:\USERS\BEON DESIGN\DESKTOP\LIXO\"/>
  <p:tag name="PXPSD_PNGFILENAME" val="TELA 02_07.PNG"/>
  <p:tag name="PXPSD_LAYERNAME" val="07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6.PNG"/>
  <p:tag name="PXPSD_PNGPATH" val="C:\USERS\BEON DESIGN\DESKTOP\LIXO\"/>
  <p:tag name="PXPSD_PNGFILENAME" val="TELA 02_06.PNG"/>
  <p:tag name="PXPSD_LAYERNAME" val="06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5.PNG"/>
  <p:tag name="PXPSD_PNGPATH" val="C:\USERS\BEON DESIGN\DESKTOP\LIXO\"/>
  <p:tag name="PXPSD_PNGFILENAME" val="TELA 02_05.PNG"/>
  <p:tag name="PXPSD_LAYERNAME" val="05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4.PNG"/>
  <p:tag name="PXPSD_PNGPATH" val="C:\USERS\BEON DESIGN\DESKTOP\LIXO\"/>
  <p:tag name="PXPSD_PNGFILENAME" val="TELA 02_04.PNG"/>
  <p:tag name="PXPSD_LAYERNAME" val="04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7.PNG"/>
  <p:tag name="PXPSD_PNGPATH" val="C:\USERS\BEON DESIGN\DESKTOP\LIXO\"/>
  <p:tag name="PXPSD_PNGFILENAME" val="TELA 02_07.PNG"/>
  <p:tag name="PXPSD_LAYERNAME" val="07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6.PNG"/>
  <p:tag name="PXPSD_PNGPATH" val="C:\USERS\BEON DESIGN\DESKTOP\LIXO\"/>
  <p:tag name="PXPSD_PNGFILENAME" val="TELA 02_06.PNG"/>
  <p:tag name="PXPSD_LAYERNAME" val="06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5.PNG"/>
  <p:tag name="PXPSD_PNGPATH" val="C:\USERS\BEON DESIGN\DESKTOP\LIXO\"/>
  <p:tag name="PXPSD_PNGFILENAME" val="TELA 02_05.PNG"/>
  <p:tag name="PXPSD_LAYERNAME" val="05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4.PNG"/>
  <p:tag name="PXPSD_PNGPATH" val="C:\USERS\BEON DESIGN\DESKTOP\LIXO\"/>
  <p:tag name="PXPSD_PNGFILENAME" val="TELA 02_04.PNG"/>
  <p:tag name="PXPSD_LAYERNAME" val="04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7.PNG"/>
  <p:tag name="PXPSD_PNGPATH" val="C:\USERS\BEON DESIGN\DESKTOP\LIXO\"/>
  <p:tag name="PXPSD_PNGFILENAME" val="TELA 02_07.PNG"/>
  <p:tag name="PXPSD_LAYERNAME" val="07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6.PNG"/>
  <p:tag name="PXPSD_PNGPATH" val="C:\USERS\BEON DESIGN\DESKTOP\LIXO\"/>
  <p:tag name="PXPSD_PNGFILENAME" val="TELA 02_06.PNG"/>
  <p:tag name="PXPSD_LAYERNAME" val="06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4.PNG"/>
  <p:tag name="PXPSD_PNGPATH" val="C:\USERS\BEON DESIGN\DESKTOP\LIXO\"/>
  <p:tag name="PXPSD_PNGFILENAME" val="TELA 02_04.PNG"/>
  <p:tag name="PXPSD_LAYERNAME" val="04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5.PNG"/>
  <p:tag name="PXPSD_PNGPATH" val="C:\USERS\BEON DESIGN\DESKTOP\LIXO\"/>
  <p:tag name="PXPSD_PNGFILENAME" val="TELA 02_05.PNG"/>
  <p:tag name="PXPSD_LAYERNAME" val="05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4.PNG"/>
  <p:tag name="PXPSD_PNGPATH" val="C:\USERS\BEON DESIGN\DESKTOP\LIXO\"/>
  <p:tag name="PXPSD_PNGFILENAME" val="TELA 02_04.PNG"/>
  <p:tag name="PXPSD_LAYERNAME" val="04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7.PNG"/>
  <p:tag name="PXPSD_PNGPATH" val="C:\USERS\BEON DESIGN\DESKTOP\LIXO\"/>
  <p:tag name="PXPSD_PNGFILENAME" val="TELA 02_07.PNG"/>
  <p:tag name="PXPSD_LAYERNAME" val="07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6.PNG"/>
  <p:tag name="PXPSD_PNGPATH" val="C:\USERS\BEON DESIGN\DESKTOP\LIXO\"/>
  <p:tag name="PXPSD_PNGFILENAME" val="TELA 02_06.PNG"/>
  <p:tag name="PXPSD_LAYERNAME" val="06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5.PNG"/>
  <p:tag name="PXPSD_PNGPATH" val="C:\USERS\BEON DESIGN\DESKTOP\LIXO\"/>
  <p:tag name="PXPSD_PNGFILENAME" val="TELA 02_05.PNG"/>
  <p:tag name="PXPSD_LAYERNAME" val="05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4.PNG"/>
  <p:tag name="PXPSD_PNGPATH" val="C:\USERS\BEON DESIGN\DESKTOP\LIXO\"/>
  <p:tag name="PXPSD_PNGFILENAME" val="TELA 02_04.PNG"/>
  <p:tag name="PXPSD_LAYERNAME" val="04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7.PNG"/>
  <p:tag name="PXPSD_PNGPATH" val="C:\USERS\BEON DESIGN\DESKTOP\LIXO\"/>
  <p:tag name="PXPSD_PNGFILENAME" val="TELA 02_07.PNG"/>
  <p:tag name="PXPSD_LAYERNAME" val="07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6.PNG"/>
  <p:tag name="PXPSD_PNGPATH" val="C:\USERS\BEON DESIGN\DESKTOP\LIXO\"/>
  <p:tag name="PXPSD_PNGFILENAME" val="TELA 02_06.PNG"/>
  <p:tag name="PXPSD_LAYERNAME" val="06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5.PNG"/>
  <p:tag name="PXPSD_PNGPATH" val="C:\USERS\BEON DESIGN\DESKTOP\LIXO\"/>
  <p:tag name="PXPSD_PNGFILENAME" val="TELA 02_05.PNG"/>
  <p:tag name="PXPSD_LAYERNAME" val="05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4.PNG"/>
  <p:tag name="PXPSD_PNGPATH" val="C:\USERS\BEON DESIGN\DESKTOP\LIXO\"/>
  <p:tag name="PXPSD_PNGFILENAME" val="TELA 02_04.PNG"/>
  <p:tag name="PXPSD_LAYERNAME" val="04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7.PNG"/>
  <p:tag name="PXPSD_PNGPATH" val="C:\USERS\BEON DESIGN\DESKTOP\LIXO\"/>
  <p:tag name="PXPSD_PNGFILENAME" val="TELA 02_07.PNG"/>
  <p:tag name="PXPSD_LAYERNAME" val="07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7.PNG"/>
  <p:tag name="PXPSD_PNGPATH" val="C:\USERS\BEON DESIGN\DESKTOP\LIXO\"/>
  <p:tag name="PXPSD_PNGFILENAME" val="TELA 02_07.PNG"/>
  <p:tag name="PXPSD_LAYERNAME" val="07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6.PNG"/>
  <p:tag name="PXPSD_PNGPATH" val="C:\USERS\BEON DESIGN\DESKTOP\LIXO\"/>
  <p:tag name="PXPSD_PNGFILENAME" val="TELA 02_06.PNG"/>
  <p:tag name="PXPSD_LAYERNAME" val="06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5.PNG"/>
  <p:tag name="PXPSD_PNGPATH" val="C:\USERS\BEON DESIGN\DESKTOP\LIXO\"/>
  <p:tag name="PXPSD_PNGFILENAME" val="TELA 02_05.PNG"/>
  <p:tag name="PXPSD_LAYERNAME" val="05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4.PNG"/>
  <p:tag name="PXPSD_PNGPATH" val="C:\USERS\BEON DESIGN\DESKTOP\LIXO\"/>
  <p:tag name="PXPSD_PNGFILENAME" val="TELA 02_04.PNG"/>
  <p:tag name="PXPSD_LAYERNAME" val="04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7.PNG"/>
  <p:tag name="PXPSD_PNGPATH" val="C:\USERS\BEON DESIGN\DESKTOP\LIXO\"/>
  <p:tag name="PXPSD_PNGFILENAME" val="TELA 02_07.PNG"/>
  <p:tag name="PXPSD_LAYERNAME" val="07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7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6.PNG"/>
  <p:tag name="PXPSD_PNGPATH" val="C:\USERS\BEON DESIGN\DESKTOP\LIXO\"/>
  <p:tag name="PXPSD_PNGFILENAME" val="TELA 02_06.PNG"/>
  <p:tag name="PXPSD_LAYERNAME" val="06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5.PNG"/>
  <p:tag name="PXPSD_PNGPATH" val="C:\USERS\BEON DESIGN\DESKTOP\LIXO\"/>
  <p:tag name="PXPSD_PNGFILENAME" val="TELA 02_05.PNG"/>
  <p:tag name="PXPSD_LAYERNAME" val="05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4.PNG"/>
  <p:tag name="PXPSD_PNGPATH" val="C:\USERS\BEON DESIGN\DESKTOP\LIXO\"/>
  <p:tag name="PXPSD_PNGFILENAME" val="TELA 02_04.PNG"/>
  <p:tag name="PXPSD_LAYERNAME" val="04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7.PNG"/>
  <p:tag name="PXPSD_PNGPATH" val="C:\USERS\BEON DESIGN\DESKTOP\LIXO\"/>
  <p:tag name="PXPSD_PNGFILENAME" val="TELA 02_07.PNG"/>
  <p:tag name="PXPSD_LAYERNAME" val="07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7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6.PNG"/>
  <p:tag name="PXPSD_PNGPATH" val="C:\USERS\BEON DESIGN\DESKTOP\LIXO\"/>
  <p:tag name="PXPSD_PNGFILENAME" val="TELA 02_06.PNG"/>
  <p:tag name="PXPSD_LAYERNAME" val="06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1_11.PNG"/>
  <p:tag name="PXPSD_PNGPATH" val="C:\USERS\BEON DESIGN\DESKTOP\LIXO\"/>
  <p:tag name="PXPSD_PNGFILENAME" val="TELA 01_11.PNG"/>
  <p:tag name="PXPSD_LAYERNAME" val="11"/>
  <p:tag name="PXPSD_PSDPATH" val="C:\Users\Beon Design\Desktop\treasy_template\"/>
  <p:tag name="PXPSD_PSDFILENAME" val="TELA 01.psd"/>
  <p:tag name="PXPSD_PSDSOURCE" val="C:\Users\Beon Design\Desktop\treasy_template\TELA 01.psd"/>
  <p:tag name=" PXPSD_PSDSOURCELAYER" val="1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5.PNG"/>
  <p:tag name="PXPSD_PNGPATH" val="C:\USERS\BEON DESIGN\DESKTOP\LIXO\"/>
  <p:tag name="PXPSD_PNGFILENAME" val="TELA 02_05.PNG"/>
  <p:tag name="PXPSD_LAYERNAME" val="05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4.PNG"/>
  <p:tag name="PXPSD_PNGPATH" val="C:\USERS\BEON DESIGN\DESKTOP\LIXO\"/>
  <p:tag name="PXPSD_PNGFILENAME" val="TELA 02_04.PNG"/>
  <p:tag name="PXPSD_LAYERNAME" val="04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7.PNG"/>
  <p:tag name="PXPSD_PNGPATH" val="C:\USERS\BEON DESIGN\DESKTOP\LIXO\"/>
  <p:tag name="PXPSD_PNGFILENAME" val="TELA 02_07.PNG"/>
  <p:tag name="PXPSD_LAYERNAME" val="07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7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6.PNG"/>
  <p:tag name="PXPSD_PNGPATH" val="C:\USERS\BEON DESIGN\DESKTOP\LIXO\"/>
  <p:tag name="PXPSD_PNGFILENAME" val="TELA 02_06.PNG"/>
  <p:tag name="PXPSD_LAYERNAME" val="06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5.PNG"/>
  <p:tag name="PXPSD_PNGPATH" val="C:\USERS\BEON DESIGN\DESKTOP\LIXO\"/>
  <p:tag name="PXPSD_PNGFILENAME" val="TELA 02_05.PNG"/>
  <p:tag name="PXPSD_LAYERNAME" val="05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4.PNG"/>
  <p:tag name="PXPSD_PNGPATH" val="C:\USERS\BEON DESIGN\DESKTOP\LIXO\"/>
  <p:tag name="PXPSD_PNGFILENAME" val="TELA 02_04.PNG"/>
  <p:tag name="PXPSD_LAYERNAME" val="04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7.PNG"/>
  <p:tag name="PXPSD_PNGPATH" val="C:\USERS\BEON DESIGN\DESKTOP\LIXO\"/>
  <p:tag name="PXPSD_PNGFILENAME" val="TELA 02_07.PNG"/>
  <p:tag name="PXPSD_LAYERNAME" val="07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7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6.PNG"/>
  <p:tag name="PXPSD_PNGPATH" val="C:\USERS\BEON DESIGN\DESKTOP\LIXO\"/>
  <p:tag name="PXPSD_PNGFILENAME" val="TELA 02_06.PNG"/>
  <p:tag name="PXPSD_LAYERNAME" val="06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5.PNG"/>
  <p:tag name="PXPSD_PNGPATH" val="C:\USERS\BEON DESIGN\DESKTOP\LIXO\"/>
  <p:tag name="PXPSD_PNGFILENAME" val="TELA 02_05.PNG"/>
  <p:tag name="PXPSD_LAYERNAME" val="05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4.PNG"/>
  <p:tag name="PXPSD_PNGPATH" val="C:\USERS\BEON DESIGN\DESKTOP\LIXO\"/>
  <p:tag name="PXPSD_PNGFILENAME" val="TELA 02_04.PNG"/>
  <p:tag name="PXPSD_LAYERNAME" val="04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1_08.PNG"/>
  <p:tag name="PXPSD_PNGPATH" val="C:\USERS\BEON DESIGN\DESKTOP\LIXO\"/>
  <p:tag name="PXPSD_PNGFILENAME" val="TELA 01_08.PNG"/>
  <p:tag name="PXPSD_LAYERNAME" val="08"/>
  <p:tag name="PXPSD_PSDPATH" val="C:\Users\Beon Design\Desktop\treasy_template\"/>
  <p:tag name="PXPSD_PSDFILENAME" val="TELA 01.psd"/>
  <p:tag name="PXPSD_PSDSOURCE" val="C:\Users\Beon Design\Desktop\treasy_template\TELA 01.psd"/>
  <p:tag name=" PXPSD_PSDSOURCELAYER" val="9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7.PNG"/>
  <p:tag name="PXPSD_PNGPATH" val="C:\USERS\BEON DESIGN\DESKTOP\LIXO\"/>
  <p:tag name="PXPSD_PNGFILENAME" val="TELA 02_07.PNG"/>
  <p:tag name="PXPSD_LAYERNAME" val="07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7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6.PNG"/>
  <p:tag name="PXPSD_PNGPATH" val="C:\USERS\BEON DESIGN\DESKTOP\LIXO\"/>
  <p:tag name="PXPSD_PNGFILENAME" val="TELA 02_06.PNG"/>
  <p:tag name="PXPSD_LAYERNAME" val="06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6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5.PNG"/>
  <p:tag name="PXPSD_PNGPATH" val="C:\USERS\BEON DESIGN\DESKTOP\LIXO\"/>
  <p:tag name="PXPSD_PNGFILENAME" val="TELA 02_05.PNG"/>
  <p:tag name="PXPSD_LAYERNAME" val="05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4.PNG"/>
  <p:tag name="PXPSD_PNGPATH" val="C:\USERS\BEON DESIGN\DESKTOP\LIXO\"/>
  <p:tag name="PXPSD_PNGFILENAME" val="TELA 02_04.PNG"/>
  <p:tag name="PXPSD_LAYERNAME" val="04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7.PNG"/>
  <p:tag name="PXPSD_PNGPATH" val="C:\USERS\BEON DESIGN\DESKTOP\LIXO\"/>
  <p:tag name="PXPSD_PNGFILENAME" val="TELA 02_07.PNG"/>
  <p:tag name="PXPSD_LAYERNAME" val="07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7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6.PNG"/>
  <p:tag name="PXPSD_PNGPATH" val="C:\USERS\BEON DESIGN\DESKTOP\LIXO\"/>
  <p:tag name="PXPSD_PNGFILENAME" val="TELA 02_06.PNG"/>
  <p:tag name="PXPSD_LAYERNAME" val="06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5.PNG"/>
  <p:tag name="PXPSD_PNGPATH" val="C:\USERS\BEON DESIGN\DESKTOP\LIXO\"/>
  <p:tag name="PXPSD_PNGFILENAME" val="TELA 02_05.PNG"/>
  <p:tag name="PXPSD_LAYERNAME" val="05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4.PNG"/>
  <p:tag name="PXPSD_PNGPATH" val="C:\USERS\BEON DESIGN\DESKTOP\LIXO\"/>
  <p:tag name="PXPSD_PNGFILENAME" val="TELA 02_04.PNG"/>
  <p:tag name="PXPSD_LAYERNAME" val="04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7.PNG"/>
  <p:tag name="PXPSD_PNGPATH" val="C:\USERS\BEON DESIGN\DESKTOP\LIXO\"/>
  <p:tag name="PXPSD_PNGFILENAME" val="TELA 02_07.PNG"/>
  <p:tag name="PXPSD_LAYERNAME" val="07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6.PNG"/>
  <p:tag name="PXPSD_PNGPATH" val="C:\USERS\BEON DESIGN\DESKTOP\LIXO\"/>
  <p:tag name="PXPSD_PNGFILENAME" val="TELA 02_06.PNG"/>
  <p:tag name="PXPSD_LAYERNAME" val="06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1_07.PNG"/>
  <p:tag name="PXPSD_PNGPATH" val="C:\USERS\BEON DESIGN\DESKTOP\LIXO\"/>
  <p:tag name="PXPSD_PNGFILENAME" val="TELA 01_07.PNG"/>
  <p:tag name="PXPSD_LAYERNAME" val="07"/>
  <p:tag name="PXPSD_PSDPATH" val="C:\Users\Beon Design\Desktop\treasy_template\"/>
  <p:tag name="PXPSD_PSDFILENAME" val="TELA 01.psd"/>
  <p:tag name="PXPSD_PSDSOURCE" val="C:\Users\Beon Design\Desktop\treasy_template\TELA 01.psd"/>
  <p:tag name=" PXPSD_PSDSOURCELAYER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5.PNG"/>
  <p:tag name="PXPSD_PNGPATH" val="C:\USERS\BEON DESIGN\DESKTOP\LIXO\"/>
  <p:tag name="PXPSD_PNGFILENAME" val="TELA 02_05.PNG"/>
  <p:tag name="PXPSD_LAYERNAME" val="05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4.PNG"/>
  <p:tag name="PXPSD_PNGPATH" val="C:\USERS\BEON DESIGN\DESKTOP\LIXO\"/>
  <p:tag name="PXPSD_PNGFILENAME" val="TELA 02_04.PNG"/>
  <p:tag name="PXPSD_LAYERNAME" val="04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7.PNG"/>
  <p:tag name="PXPSD_PNGPATH" val="C:\USERS\BEON DESIGN\DESKTOP\LIXO\"/>
  <p:tag name="PXPSD_PNGFILENAME" val="TELA 02_07.PNG"/>
  <p:tag name="PXPSD_LAYERNAME" val="07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7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6.PNG"/>
  <p:tag name="PXPSD_PNGPATH" val="C:\USERS\BEON DESIGN\DESKTOP\LIXO\"/>
  <p:tag name="PXPSD_PNGFILENAME" val="TELA 02_06.PNG"/>
  <p:tag name="PXPSD_LAYERNAME" val="06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6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5.PNG"/>
  <p:tag name="PXPSD_PNGPATH" val="C:\USERS\BEON DESIGN\DESKTOP\LIXO\"/>
  <p:tag name="PXPSD_PNGFILENAME" val="TELA 02_05.PNG"/>
  <p:tag name="PXPSD_LAYERNAME" val="05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4.PNG"/>
  <p:tag name="PXPSD_PNGPATH" val="C:\USERS\BEON DESIGN\DESKTOP\LIXO\"/>
  <p:tag name="PXPSD_PNGFILENAME" val="TELA 02_04.PNG"/>
  <p:tag name="PXPSD_LAYERNAME" val="04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7.PNG"/>
  <p:tag name="PXPSD_PNGPATH" val="C:\USERS\BEON DESIGN\DESKTOP\LIXO\"/>
  <p:tag name="PXPSD_PNGFILENAME" val="TELA 02_07.PNG"/>
  <p:tag name="PXPSD_LAYERNAME" val="07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7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6.PNG"/>
  <p:tag name="PXPSD_PNGPATH" val="C:\USERS\BEON DESIGN\DESKTOP\LIXO\"/>
  <p:tag name="PXPSD_PNGFILENAME" val="TELA 02_06.PNG"/>
  <p:tag name="PXPSD_LAYERNAME" val="06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5.PNG"/>
  <p:tag name="PXPSD_PNGPATH" val="C:\USERS\BEON DESIGN\DESKTOP\LIXO\"/>
  <p:tag name="PXPSD_PNGFILENAME" val="TELA 02_05.PNG"/>
  <p:tag name="PXPSD_LAYERNAME" val="05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5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2_04.PNG"/>
  <p:tag name="PXPSD_PNGPATH" val="C:\USERS\BEON DESIGN\DESKTOP\LIXO\"/>
  <p:tag name="PXPSD_PNGFILENAME" val="TELA 02_04.PNG"/>
  <p:tag name="PXPSD_LAYERNAME" val="04"/>
  <p:tag name="PXPSD_PSDPATH" val="C:\Users\Beon Design\Desktop\treasy_template\"/>
  <p:tag name="PXPSD_PSDFILENAME" val="TELA 02.psd"/>
  <p:tag name="PXPSD_PSDSOURCE" val="C:\Users\Beon Design\Desktop\treasy_template\TELA 02.psd"/>
  <p:tag name=" PXPSD_PSDSOURCELAY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EON DESIGN\DESKTOP\LIXO\TELA 01_06.PNG"/>
  <p:tag name="PXPSD_PNGPATH" val="C:\USERS\BEON DESIGN\DESKTOP\LIXO\"/>
  <p:tag name="PXPSD_PNGFILENAME" val="TELA 01_06.PNG"/>
  <p:tag name="PXPSD_LAYERNAME" val="06"/>
  <p:tag name="PXPSD_PSDPATH" val="C:\Users\Beon Design\Desktop\treasy_template\"/>
  <p:tag name="PXPSD_PSDFILENAME" val="TELA 01.psd"/>
  <p:tag name="PXPSD_PSDSOURCE" val="C:\Users\Beon Design\Desktop\treasy_template\TELA 01.psd"/>
  <p:tag name=" PXPSD_PSDSOURCELAYER" val="6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 13_9.PNG"/>
  <p:tag name="PXPSD_PNGPATH" val="LIXO PPT\"/>
  <p:tag name="PXPSD_PNGFILENAME" val="TELA 13_9.PNG"/>
  <p:tag name="PXPSD_LAYERNAME" val="9"/>
  <p:tag name="PXPSD_PSDPATH" val="Z:\Clientes Ativos\Treasy\Template\Telas\01 Entrega 01\"/>
  <p:tag name="PXPSD_PSDFILENAME" val="TELA 13.psd"/>
  <p:tag name="PXPSD_PSDSOURCE" val="Z:\Clientes Ativos\Treasy\Template\Telas\01 Entrega 01\TELA 13.psd"/>
  <p:tag name=" PXPSD_PSDSOURCELAYER" val="9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 13_8.PNG"/>
  <p:tag name="PXPSD_PNGPATH" val="LIXO PPT\"/>
  <p:tag name="PXPSD_PNGFILENAME" val="TELA 13_8.PNG"/>
  <p:tag name="PXPSD_LAYERNAME" val="8"/>
  <p:tag name="PXPSD_PSDPATH" val="Z:\Clientes Ativos\Treasy\Template\Telas\01 Entrega 01\"/>
  <p:tag name="PXPSD_PSDFILENAME" val="TELA 13.psd"/>
  <p:tag name="PXPSD_PSDSOURCE" val="Z:\Clientes Ativos\Treasy\Template\Telas\01 Entrega 01\TELA 13.psd"/>
  <p:tag name=" PXPSD_PSDSOURCELAYER" val="8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 13_7.PNG"/>
  <p:tag name="PXPSD_PNGPATH" val="LIXO PPT\"/>
  <p:tag name="PXPSD_PNGFILENAME" val="TELA 13_7.PNG"/>
  <p:tag name="PXPSD_LAYERNAME" val="7"/>
  <p:tag name="PXPSD_PSDPATH" val="Z:\Clientes Ativos\Treasy\Template\Telas\01 Entrega 01\"/>
  <p:tag name="PXPSD_PSDFILENAME" val="TELA 13.psd"/>
  <p:tag name="PXPSD_PSDSOURCE" val="Z:\Clientes Ativos\Treasy\Template\Telas\01 Entrega 01\TELA 13.psd"/>
  <p:tag name=" PXPSD_PSDSOURCELAYER" val="7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 13_6.PNG"/>
  <p:tag name="PXPSD_PNGPATH" val="LIXO PPT\"/>
  <p:tag name="PXPSD_PNGFILENAME" val="TELA 13_6.PNG"/>
  <p:tag name="PXPSD_LAYERNAME" val="6"/>
  <p:tag name="PXPSD_PSDPATH" val="Z:\Clientes Ativos\Treasy\Template\Telas\01 Entrega 01\"/>
  <p:tag name="PXPSD_PSDFILENAME" val="TELA 13.psd"/>
  <p:tag name="PXPSD_PSDSOURCE" val="Z:\Clientes Ativos\Treasy\Template\Telas\01 Entrega 01\TELA 13.psd"/>
  <p:tag name=" PXPSD_PSDSOURCELAYER" val="6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1632</Words>
  <Application>Microsoft Office PowerPoint</Application>
  <PresentationFormat>Widescreen</PresentationFormat>
  <Paragraphs>245</Paragraphs>
  <Slides>53</Slides>
  <Notes>28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53</vt:i4>
      </vt:variant>
    </vt:vector>
  </HeadingPairs>
  <TitlesOfParts>
    <vt:vector size="64" baseType="lpstr">
      <vt:lpstr>Arial</vt:lpstr>
      <vt:lpstr>Arial Narrow</vt:lpstr>
      <vt:lpstr>Arial Rounded MT Bold</vt:lpstr>
      <vt:lpstr>Calibri</vt:lpstr>
      <vt:lpstr>Calibri Light</vt:lpstr>
      <vt:lpstr>Century Gothic</vt:lpstr>
      <vt:lpstr>Verdana</vt:lpstr>
      <vt:lpstr>Wingdings</vt:lpstr>
      <vt:lpstr>Wingdings 2</vt:lpstr>
      <vt:lpstr>Tema do Office</vt:lpstr>
      <vt:lpstr>Personalizar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2017-05-03T14:47:11Z</dcterms:created>
  <dcterms:modified xsi:type="dcterms:W3CDTF">2017-07-03T18:05:41Z</dcterms:modified>
</cp:coreProperties>
</file>