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9" r:id="rId12"/>
    <p:sldId id="262" r:id="rId13"/>
    <p:sldId id="259" r:id="rId14"/>
    <p:sldId id="261" r:id="rId15"/>
    <p:sldId id="260" r:id="rId16"/>
    <p:sldId id="26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DAF7B-1987-4DA3-ADB4-AAFD4C22EFCD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53F81-E147-4A0C-B5D4-FDEDC2C37C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5B4A-B2D9-42EE-9CF3-D710C2C0E0F8}" type="datetimeFigureOut">
              <a:rPr lang="pt-BR" smtClean="0"/>
              <a:pPr/>
              <a:t>01/08/2017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85BC9-C3D7-4DF9-9393-4C198385A2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416637"/>
            <a:ext cx="8640960" cy="60247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t-BR" sz="2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</a:p>
          <a:p>
            <a:r>
              <a:rPr lang="pt-BR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ALIANÇA ESPÍRITA EVANGÉLICA</a:t>
            </a:r>
          </a:p>
          <a:p>
            <a:pPr algn="ctr"/>
            <a:endParaRPr lang="pt-BR" sz="28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pt-BR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</a:p>
          <a:p>
            <a:pPr algn="ctr"/>
            <a:r>
              <a:rPr lang="pt-BR" sz="32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GEAE</a:t>
            </a:r>
          </a:p>
          <a:p>
            <a:pPr algn="ctr"/>
            <a:r>
              <a:rPr lang="pt-BR" sz="24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         </a:t>
            </a:r>
            <a:r>
              <a:rPr lang="pt-BR" sz="280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GRUPO ESPÍRITA DE APRENDIZADO EVANGÉLICO</a:t>
            </a:r>
          </a:p>
          <a:p>
            <a:pPr algn="ctr"/>
            <a:endParaRPr lang="pt-BR" sz="105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pt-BR" sz="3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pt-BR" sz="3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MEDIUNIDADE</a:t>
            </a:r>
            <a:r>
              <a:rPr lang="pt-BR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pt-BR" sz="9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pt-BR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ESFORÇOS </a:t>
            </a:r>
            <a:r>
              <a:rPr lang="pt-BR" sz="2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 </a:t>
            </a:r>
            <a:r>
              <a:rPr lang="pt-BR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MELHORIA  E </a:t>
            </a:r>
          </a:p>
          <a:p>
            <a:pPr algn="ctr"/>
            <a:r>
              <a:rPr lang="pt-BR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APERFEIÇOAMENTO </a:t>
            </a:r>
            <a:r>
              <a:rPr lang="pt-BR" sz="2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 PRÁTICA </a:t>
            </a:r>
            <a:r>
              <a:rPr lang="pt-BR" sz="28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MEDIÚNICA</a:t>
            </a:r>
            <a:endParaRPr lang="pt-BR" sz="2800" u="sng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pt-BR" sz="2000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pt-BR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pt-BR" dirty="0" smtClean="0"/>
              <a:t>     </a:t>
            </a:r>
            <a:endParaRPr lang="pt-BR" dirty="0"/>
          </a:p>
        </p:txBody>
      </p:sp>
      <p:pic>
        <p:nvPicPr>
          <p:cNvPr id="6" name="Imagem 5" descr="Logo DIA DA ALIANÇ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764704"/>
            <a:ext cx="1944216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140589"/>
            <a:ext cx="9540000" cy="681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648520"/>
            <a:ext cx="9540000" cy="556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9085" y="335846"/>
            <a:ext cx="8185831" cy="62615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chemeClr val="tx2">
                    <a:lumMod val="75000"/>
                  </a:schemeClr>
                </a:solidFill>
              </a:rPr>
              <a:t>MATERIAL </a:t>
            </a:r>
            <a:r>
              <a:rPr lang="pt-BR" sz="2400" b="1" u="sng" dirty="0">
                <a:solidFill>
                  <a:schemeClr val="tx2">
                    <a:lumMod val="75000"/>
                  </a:schemeClr>
                </a:solidFill>
              </a:rPr>
              <a:t>NECESSÁRIO PARA USO DO MÉDIUM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BR" sz="9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caderno de 50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folhas, lápis/caneta; 1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gravador</a:t>
            </a: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Livro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para estudo: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A IMENSIDÃO DOS SENTIDOS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pt-BR" i="1" dirty="0">
                <a:solidFill>
                  <a:schemeClr val="tx2">
                    <a:lumMod val="75000"/>
                  </a:schemeClr>
                </a:solidFill>
              </a:rPr>
              <a:t>Um estudo psicológico da                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i="1" dirty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pt-BR" i="1" dirty="0" smtClean="0">
                <a:solidFill>
                  <a:schemeClr val="tx2">
                    <a:lumMod val="75000"/>
                  </a:schemeClr>
                </a:solidFill>
              </a:rPr>
              <a:t>                      </a:t>
            </a:r>
            <a:r>
              <a:rPr lang="pt-BR" i="1" dirty="0">
                <a:solidFill>
                  <a:schemeClr val="tx2">
                    <a:lumMod val="75000"/>
                  </a:schemeClr>
                </a:solidFill>
              </a:rPr>
              <a:t>Sensibilidade Humana – Francisco do Espírito Santo Neto – </a:t>
            </a:r>
            <a:r>
              <a:rPr lang="pt-BR" i="1" dirty="0" err="1" smtClean="0">
                <a:solidFill>
                  <a:schemeClr val="tx2">
                    <a:lumMod val="75000"/>
                  </a:schemeClr>
                </a:solidFill>
              </a:rPr>
              <a:t>Hammed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pt-BR" sz="2400" b="1" u="sng" dirty="0" smtClean="0">
                <a:solidFill>
                  <a:schemeClr val="tx2">
                    <a:lumMod val="75000"/>
                  </a:schemeClr>
                </a:solidFill>
              </a:rPr>
              <a:t>OUTRAS </a:t>
            </a:r>
            <a:r>
              <a:rPr lang="pt-BR" sz="2400" b="1" u="sng" dirty="0">
                <a:solidFill>
                  <a:schemeClr val="tx2">
                    <a:lumMod val="75000"/>
                  </a:schemeClr>
                </a:solidFill>
              </a:rPr>
              <a:t>OBRAS QUE SERÃO CITADAS PARA LEITURA EM CASA: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1- Médiuns – João Nunes Maia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2- O Transe Mediúnico - Carlos A. </a:t>
            </a:r>
            <a:r>
              <a:rPr lang="pt-BR" b="1" dirty="0" err="1" smtClean="0">
                <a:solidFill>
                  <a:srgbClr val="002060"/>
                </a:solidFill>
              </a:rPr>
              <a:t>Baccelli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3- Conversando com os Médiuns - Carlos A. </a:t>
            </a:r>
            <a:r>
              <a:rPr lang="pt-BR" b="1" dirty="0" err="1" smtClean="0">
                <a:solidFill>
                  <a:srgbClr val="002060"/>
                </a:solidFill>
              </a:rPr>
              <a:t>Baccelli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4- Ao Médium Principiante - Carlos A. </a:t>
            </a:r>
            <a:r>
              <a:rPr lang="pt-BR" b="1" dirty="0" err="1" smtClean="0">
                <a:solidFill>
                  <a:srgbClr val="002060"/>
                </a:solidFill>
              </a:rPr>
              <a:t>Baccelli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5- Segurança Mediúnica - </a:t>
            </a:r>
            <a:r>
              <a:rPr lang="pt-BR" b="1" dirty="0" err="1" smtClean="0">
                <a:solidFill>
                  <a:srgbClr val="002060"/>
                </a:solidFill>
              </a:rPr>
              <a:t>Miramez</a:t>
            </a:r>
            <a:r>
              <a:rPr lang="pt-BR" b="1" dirty="0" smtClean="0">
                <a:solidFill>
                  <a:srgbClr val="002060"/>
                </a:solidFill>
              </a:rPr>
              <a:t> – João Nunes Maia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6- No Mundo da Mediunidade – Carlos A. </a:t>
            </a:r>
            <a:r>
              <a:rPr lang="pt-BR" b="1" dirty="0" err="1" smtClean="0">
                <a:solidFill>
                  <a:srgbClr val="002060"/>
                </a:solidFill>
              </a:rPr>
              <a:t>Baccelli</a:t>
            </a:r>
            <a:r>
              <a:rPr lang="pt-BR" b="1" dirty="0" smtClean="0">
                <a:solidFill>
                  <a:srgbClr val="002060"/>
                </a:solidFill>
              </a:rPr>
              <a:t>/Odilon Fernandes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7- Mediunidade tudo o que você precisa saber – Richard </a:t>
            </a:r>
            <a:r>
              <a:rPr lang="pt-BR" b="1" dirty="0" err="1" smtClean="0">
                <a:solidFill>
                  <a:srgbClr val="002060"/>
                </a:solidFill>
              </a:rPr>
              <a:t>Simonetti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8- Mediunidade: Caminho para ser Feliz- Suely Caldas </a:t>
            </a:r>
            <a:r>
              <a:rPr lang="pt-BR" b="1" dirty="0" err="1" smtClean="0">
                <a:solidFill>
                  <a:srgbClr val="002060"/>
                </a:solidFill>
              </a:rPr>
              <a:t>Shubert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9- Diálogo com Dirigentes e Trabalhadores Espíritas - Divaldo P. Franco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10- Mecanismo da Mediunidade – Francisco Cândido Xavier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11- 20 Lições sobre Mediunidade -</a:t>
            </a:r>
            <a:r>
              <a:rPr lang="pt-BR" b="1" dirty="0" err="1" smtClean="0">
                <a:solidFill>
                  <a:srgbClr val="002060"/>
                </a:solidFill>
              </a:rPr>
              <a:t>Astolfo</a:t>
            </a:r>
            <a:r>
              <a:rPr lang="pt-BR" b="1" dirty="0" smtClean="0">
                <a:solidFill>
                  <a:srgbClr val="002060"/>
                </a:solidFill>
              </a:rPr>
              <a:t> Olegário de O. Filho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12 - Plenitude Mediúnica – João Nunes Maia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13 – Na Seara dos Médiuns – Chico Xavier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14 – Plenitude Mediúnica – João Nunes Maia 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15 - Todas as obras de André Luiz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412790"/>
            <a:ext cx="8496944" cy="60324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DESENVOLVIMENTO   DAS AÇÕES</a:t>
            </a:r>
          </a:p>
          <a:p>
            <a:endParaRPr lang="pt-BR" sz="1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  Programa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de Aprimoramento Mediúnico da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AEE,  duplicado para  o período de um ano.</a:t>
            </a: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 Leitura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do livro  “Imensidão dos Sentidos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”  (1 cap. por aula). </a:t>
            </a: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 Trabalho da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observação de si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mesmo, com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um sentimento proposto como tarefa da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semana.  (Defeito/Virtude)</a:t>
            </a:r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 Leituras de textos dos livros indicados para estudo durante a semana (anexo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no Programa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 Foi acrescentado  às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aulas exercícios de práticas de psicofonia, avaliação de fichas, passar mensagens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/>
              <a:t>.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No início de cada aula é feito exercício de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meditação, antes do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preparo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Os exercícios de respiração e meditação auxiliam o médium no trabalho de concentração, percepção, facilitando assim seu desenvolvimento mediúnico.  </a:t>
            </a: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03648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370471"/>
            <a:ext cx="8496944" cy="61170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200" dirty="0" smtClean="0"/>
              <a:t> 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 Esta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prática é feita com biombo, para que o médium não veja o voluntário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que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receberá a mensagem, esta mensagem deverá ser gravada pelo médium para que ele se observe, e se há algo para ser corrigido, como o tom de voz muito baixo, falar sem dicção, se na mensagem houve redundância, se há viciações a serem corrigidas,   levando o próprio médium a se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autocorrigir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 É perguntado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aos médiuns como está o ambiente, após breves comentários inicia-se a aula. 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São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dadas tarefas para a semana em cada aula, treinos dos exercícios que foram efetuados no grupo, para que o médium desenvolva a disciplina, a concentração, o estudo, aprimorando seu aprendizado, e/ou trazendo dúvidas que serão esclarecidas junto com o grupo na aula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Para as atividades mediúnicas é constantemente reforçado o alerta do devido preparo individual de cada médium no que diz respeito a conservação da saúde e dos bons hábitos, dos costumes, alimentação, vestuários, etc.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03548" y="432026"/>
            <a:ext cx="8136904" cy="59939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RESULTADOS OBTIDOS - </a:t>
            </a:r>
            <a:r>
              <a:rPr lang="pt-BR" sz="2200" b="1" i="1" dirty="0" smtClean="0">
                <a:solidFill>
                  <a:schemeClr val="tx2">
                    <a:lumMod val="75000"/>
                  </a:schemeClr>
                </a:solidFill>
              </a:rPr>
              <a:t>DIFICULDADES ENCONTRADAS E/OU SUPERADAS  -  TEMPO DECORRIDO</a:t>
            </a:r>
            <a:endParaRPr lang="pt-BR" sz="22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. Muitos médiuns superaram as dificuldades, (estes atuam nos grupos mediúnicos, na limpeza psíquica, em intercâmbios e exames Espirituais) havendo um rodízio, para que todos possam aprimorar mais os trabalhos  através das experiências vivenciadas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.  Melhora na 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compreensão da importância da Reforma Íntima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para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o exercício da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Mediunidade; 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. Melhora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na vigilância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de Pensamentos,   Sentimentos  e  comportamentos.</a:t>
            </a: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. Melhora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da autoconfiança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 . E </a:t>
            </a:r>
            <a:r>
              <a:rPr lang="pt-BR" sz="2400" i="1" dirty="0">
                <a:solidFill>
                  <a:schemeClr val="tx2">
                    <a:lumMod val="75000"/>
                  </a:schemeClr>
                </a:solidFill>
              </a:rPr>
              <a:t>os que não conseguiram superar, as dificuldades nesse tempo continuam no Aprimoramento. 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88640"/>
            <a:ext cx="8568952" cy="65402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CONCLUSÕES</a:t>
            </a:r>
          </a:p>
          <a:p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</a:rPr>
              <a:t>Concluímos que todo estudo enriquece,  porém, conforme  a forma de ser dirigido,  desperta  interesses nos diversos  assuntos sobre Mediunidade.</a:t>
            </a:r>
          </a:p>
          <a:p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</a:rPr>
              <a:t> Com o entendimento o comprometimento é maior,  o Médium adquire a disciplina e a responsabilidade  necessárias, para cada vez mais aprimorar seus conhecimentos, e assim, fazer um trabalho envolvido com  dedicação. </a:t>
            </a: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“A fraternidade entre os trabalhadores do Grupo Mediúnico é a chave que abrirá as portas para o contato com os instrutores maiores, que nos amam por amor ao bem.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Finalizando, propomos para a consideração dos dirigentes de Grupos da Aliança a adoção de atitudes  positivas para a melhoria da qualidade dos exames espirituais: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             . Reciclagem constante de todos os médiuns                                                                                                                            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             .Intercâmbio permanente de experiências entre dirigentes 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               de diferentes trabalhos mediúnicos      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             . Disposição franca para a apuração da qualidade dos resultados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             . Disciplina, disciplina, disciplina...”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                </a:t>
            </a:r>
          </a:p>
          <a:p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                Texto extraído do VER - </a:t>
            </a:r>
            <a:r>
              <a:rPr lang="pt-BR" sz="2100" dirty="0" smtClean="0">
                <a:solidFill>
                  <a:schemeClr val="tx2">
                    <a:lumMod val="75000"/>
                  </a:schemeClr>
                </a:solidFill>
              </a:rPr>
              <a:t>Reciclagem de Exames Espirituais – RGA 2004</a:t>
            </a: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9532" y="470498"/>
            <a:ext cx="8424936" cy="59170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A NECESSIDADE DO APERFEIÇOAMENTO  NA </a:t>
            </a:r>
          </a:p>
          <a:p>
            <a:pPr algn="ctr"/>
            <a:r>
              <a:rPr lang="pt-BR" sz="2200" b="1" dirty="0" smtClean="0">
                <a:solidFill>
                  <a:srgbClr val="002060"/>
                </a:solidFill>
              </a:rPr>
              <a:t>PRÁTICA MEDIÚNICA</a:t>
            </a:r>
          </a:p>
          <a:p>
            <a:r>
              <a:rPr lang="pt-BR" sz="2200" dirty="0" smtClean="0"/>
              <a:t> .  </a:t>
            </a:r>
            <a:r>
              <a:rPr lang="pt-BR" sz="2200" dirty="0" smtClean="0">
                <a:solidFill>
                  <a:srgbClr val="002060"/>
                </a:solidFill>
              </a:rPr>
              <a:t>Dificuldade dos Médiuns em passar intercâmbio Mediúnico ,  certa insegurança.</a:t>
            </a:r>
          </a:p>
          <a:p>
            <a:endParaRPr lang="pt-BR" sz="800" dirty="0">
              <a:solidFill>
                <a:srgbClr val="002060"/>
              </a:solidFill>
            </a:endParaRPr>
          </a:p>
          <a:p>
            <a:r>
              <a:rPr lang="pt-BR" sz="2200" dirty="0" smtClean="0">
                <a:solidFill>
                  <a:srgbClr val="002060"/>
                </a:solidFill>
              </a:rPr>
              <a:t>. Esclarecimentos sobre os trabalhos nos Grupos Mediúnicos (Colegiado, P3B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, Limpeza Psíquica</a:t>
            </a:r>
            <a:r>
              <a:rPr lang="pt-BR" sz="2200" dirty="0" smtClean="0">
                <a:solidFill>
                  <a:srgbClr val="002060"/>
                </a:solidFill>
              </a:rPr>
              <a:t>)</a:t>
            </a:r>
          </a:p>
          <a:p>
            <a:endParaRPr lang="pt-BR" sz="800" dirty="0" smtClean="0">
              <a:solidFill>
                <a:srgbClr val="002060"/>
              </a:solidFill>
            </a:endParaRPr>
          </a:p>
          <a:p>
            <a:r>
              <a:rPr lang="pt-BR" sz="2200" dirty="0" smtClean="0">
                <a:solidFill>
                  <a:srgbClr val="002060"/>
                </a:solidFill>
              </a:rPr>
              <a:t>. Esclarecimentos sobre a participação no Exame Espiritual nas EAE e nos Cursos.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pt-BR" sz="2200" dirty="0" smtClean="0">
                <a:solidFill>
                  <a:srgbClr val="002060"/>
                </a:solidFill>
              </a:rPr>
              <a:t>             A </a:t>
            </a:r>
            <a:r>
              <a:rPr lang="pt-BR" sz="2200" dirty="0">
                <a:solidFill>
                  <a:srgbClr val="002060"/>
                </a:solidFill>
              </a:rPr>
              <a:t>iniciativa foi devido a observação dos responsáveis da Casa em relação a ineficiência nos trabalhos mediúnicos, buscando suprir as necessidades da Casa, de acordo com os trabalhos </a:t>
            </a:r>
            <a:r>
              <a:rPr lang="pt-BR" sz="2200" dirty="0" smtClean="0">
                <a:solidFill>
                  <a:srgbClr val="002060"/>
                </a:solidFill>
              </a:rPr>
              <a:t>desenvolvidos e  com as necessidades dos médiuns.</a:t>
            </a:r>
          </a:p>
          <a:p>
            <a:r>
              <a:rPr lang="pt-BR" sz="2200" dirty="0">
                <a:solidFill>
                  <a:srgbClr val="002060"/>
                </a:solidFill>
              </a:rPr>
              <a:t> </a:t>
            </a:r>
            <a:r>
              <a:rPr lang="pt-BR" sz="2200" dirty="0" smtClean="0">
                <a:solidFill>
                  <a:srgbClr val="002060"/>
                </a:solidFill>
              </a:rPr>
              <a:t>           Visando  a Reforma Íntima para melhor desenvolvimento mediúnico.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200" dirty="0" smtClean="0">
              <a:solidFill>
                <a:srgbClr val="002060"/>
              </a:solidFill>
            </a:endParaRPr>
          </a:p>
          <a:p>
            <a:endParaRPr lang="pt-BR" sz="105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451262"/>
            <a:ext cx="8568952" cy="59554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PROPOSTAS  SURGIDAS  EM  FUNÇÃO  DA  SITUAÇÃO  INICIAL  PARA ATENDER A TAREFA/AÇÃO</a:t>
            </a:r>
          </a:p>
          <a:p>
            <a:pPr algn="ctr"/>
            <a:endParaRPr lang="pt-BR" sz="240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          Foi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proposto o Aprimoramento Mediúnico com estudo mais aprofundado,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com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exercícios práticos,  com treino mais focado nos exercícios propostos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no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Programa de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Aprimoramento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Mediúnico da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AEE. </a:t>
            </a:r>
          </a:p>
          <a:p>
            <a:endParaRPr lang="pt-BR" sz="105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        Além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dos exercícios de respiração,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com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concentração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meditação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leituras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trabalho de observação de si mesmo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, focando a Reforma Íntima do Médium. 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         Trazendo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o conhecimento para  que o Médium possa adquirir mais confiança em si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mesmo, durante  os tra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alhos.</a:t>
            </a:r>
          </a:p>
          <a:p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1339106"/>
            <a:ext cx="9540000" cy="54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197768" y="212447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>
                <a:solidFill>
                  <a:srgbClr val="00B050"/>
                </a:solidFill>
              </a:rPr>
              <a:t>PROGRAMA DE AULAS PARA APRIMORAMENTO MEDIÚNICO  </a:t>
            </a:r>
            <a:endParaRPr lang="pt-BR" dirty="0" smtClean="0">
              <a:solidFill>
                <a:srgbClr val="00B050"/>
              </a:solidFill>
            </a:endParaRPr>
          </a:p>
          <a:p>
            <a:pPr algn="ctr"/>
            <a:r>
              <a:rPr lang="pt-BR" u="sng" dirty="0" smtClean="0"/>
              <a:t>GRUPOS MEDIÚNICOS, INTERCÂMBIOS, EXAME DE EAE, EXAMES DE MOCIDADE ESPÍRITA, </a:t>
            </a:r>
            <a:endParaRPr lang="pt-BR" dirty="0" smtClean="0"/>
          </a:p>
          <a:p>
            <a:pPr algn="ctr"/>
            <a:r>
              <a:rPr lang="pt-BR" u="sng" dirty="0" smtClean="0"/>
              <a:t>EXAMES ESPIRITUAIS PARA INGRESSO NA FDJ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126673"/>
            <a:ext cx="9540000" cy="690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140573"/>
            <a:ext cx="9540000" cy="681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117879"/>
            <a:ext cx="9540000" cy="691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188640"/>
            <a:ext cx="9540000" cy="681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00" y="116632"/>
            <a:ext cx="9540000" cy="690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869</Words>
  <Application>Microsoft Office PowerPoint</Application>
  <PresentationFormat>Apresentação na tela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79</cp:revision>
  <dcterms:created xsi:type="dcterms:W3CDTF">2017-06-28T12:32:24Z</dcterms:created>
  <dcterms:modified xsi:type="dcterms:W3CDTF">2017-08-02T02:42:41Z</dcterms:modified>
</cp:coreProperties>
</file>