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1" r:id="rId12"/>
    <p:sldId id="270" r:id="rId13"/>
    <p:sldId id="268" r:id="rId14"/>
    <p:sldId id="272" r:id="rId15"/>
    <p:sldId id="27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04" autoAdjust="0"/>
  </p:normalViewPr>
  <p:slideViewPr>
    <p:cSldViewPr snapToGrid="0">
      <p:cViewPr varScale="1">
        <p:scale>
          <a:sx n="76" d="100"/>
          <a:sy n="76" d="100"/>
        </p:scale>
        <p:origin x="4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9C8AC-C812-42D0-AFBF-79CE4D1F3557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0E5DC-7211-41C9-A2FC-6A3B8CA7F1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262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Sera’ que Jesus fazia milagres?</a:t>
            </a:r>
          </a:p>
          <a:p>
            <a:r>
              <a:rPr lang="pt-BR" dirty="0"/>
              <a:t>Ou apenas usava conhecimentos sobre</a:t>
            </a:r>
            <a:r>
              <a:rPr lang="pt-BR" baseline="0" dirty="0"/>
              <a:t> leis da natureza?  Conhecimentos exclusivos ou ao alcance de todos? Ide e Curai...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D7FA1-0F25-4E20-A7F6-843E8BD18227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451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9EAEE-C320-4238-95C9-3C8B24E61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83032A-5275-4936-98ED-AACD93C21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073B8-14B3-4FCD-BE7D-8801305B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01F99B-DF06-411F-9924-414374DC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B49C4E-9704-4140-8B7A-F1A12BBC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443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9C529-BCA4-426A-B242-09832789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201FB5-85CC-4C08-8BAB-13DAA6429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DB0157-3ADB-4196-A205-216C3AEA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4DF13D-6471-485A-ABAB-807D4E59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7D930A-F3F4-4A36-875B-19D4924C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960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07BE35-905A-479C-9662-35B809764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2F8642-B72A-40A9-B341-DDEF9873F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38516C-9C1C-4B0C-A3F9-A896274B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2C3A08-2331-4B5D-99E7-15198849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6D85FE-8805-4C67-AB6B-E80F9FFB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696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5C648-0081-4C97-BC26-010CD518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B4C82A-E048-49DC-B103-CA6422A36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B54E12-05A8-4B6C-BE62-40C8831C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DC3375-0290-4528-96E6-2C529C70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DDAC2D-B438-4ABA-A1AB-3B561807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41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AB3AB-A08C-44A4-8A32-E2330FAC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581769-C797-4AC9-8C63-7B063E7F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A86476-FD05-454B-B51D-81EB3C06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62E7CC-1EEE-4A93-BAAA-EEB2D226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12D72D-B910-413E-A7DE-BF9C8CC9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047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863CA-E4D6-4A21-B0EB-0563D481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0414FB-4CA0-4931-BF16-35362F9AD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01CBB5-0937-43F1-AE1C-85A8F28B3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E9799A-D43D-4C5E-BFA9-2AB4C690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41EAD8-38E9-4446-A323-264562F1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93DB66-B27F-479F-8890-B55FB2AC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98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C9BA8-2487-408A-9376-BDC6811C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C099C9-91E6-4B15-8854-FB6EB6473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1D0DBF-659D-4226-8CE1-BFE67870E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62772B-53BF-4425-91EA-A1685DC78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4E10557-C388-4744-BB0E-41B054819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63C603D-BED5-409F-B2CB-C880422B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EB657E5-224D-44D3-9099-AC80CA61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6813B7-E111-4B42-8CDF-9D6B4FB7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06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52832-EFBA-46A8-8FDD-C6E5B122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63B3DA-3CC1-4E82-9D3C-0C522883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C1FF98-2DED-4561-B048-915F8207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C86F84-F686-489E-85BF-3CF84956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426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FF5CA7-D9EB-4219-9B6D-A66B8032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25812D-9FC8-459D-AA49-29286644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23C70A-5FB8-482D-81B9-FD6745B7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25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1C53-B1F1-4BFB-8E18-1729BCF9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24D640-890A-433A-9DD0-E9DA76FD4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EA98FA-DCC7-4676-AB42-60EF55ACE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BF7779-1468-4300-911D-FB70D190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D14FFD-8A43-4099-A7CE-AE98893A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48B7BB-2B03-4369-A9C1-E6D01287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85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E2E3E-6684-4027-A7FF-AA12DA1C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0C920C-2180-4763-9DAD-5E4162617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91C10D-8E98-420F-8016-E4378E91A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6F9EC8-98D0-48DF-97CF-FF9CAEC0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3D43FC-9D2A-47F6-8151-CE3DCE11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06BFFB-BAA2-4CBE-A690-123BA891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916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D13CC1-1D52-4490-A266-3AF6CFBB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AC9ABB-816D-4E0B-BF6A-DD5DE6CA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10800D-572A-470B-8A32-5D0EF8BE0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0411E-E445-4F3C-898E-33FFA1F7A726}" type="datetimeFigureOut">
              <a:rPr lang="pt-BR" smtClean="0"/>
              <a:t>01/07/2017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50549C-1458-40F3-B595-53B7580D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EC7D0A-3200-459E-BF1E-F7B309E5E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E7021-853D-4797-9AE6-3F738BB13A7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49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fi.org.b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netizadoressp.com.b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A48E869-1E47-403E-A36D-5F9A09E8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ESTUDAR O MAGNETISMO?</a:t>
            </a:r>
          </a:p>
        </p:txBody>
      </p:sp>
      <p:pic>
        <p:nvPicPr>
          <p:cNvPr id="11" name="Espaço Reservado para Conteúdo 10" descr="Uma imagem contendo edifício&#10;&#10;Descrição gerada com alta confiança">
            <a:extLst>
              <a:ext uri="{FF2B5EF4-FFF2-40B4-BE49-F238E27FC236}">
                <a16:creationId xmlns:a16="http://schemas.microsoft.com/office/drawing/2014/main" id="{B613EAB9-39DB-457C-A579-F449D3921C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2743994"/>
            <a:ext cx="4791075" cy="3415506"/>
          </a:xfrm>
        </p:spPr>
      </p:pic>
      <p:pic>
        <p:nvPicPr>
          <p:cNvPr id="13" name="Espaço Reservado para Conteúdo 12" descr="Uma imagem contendo parede, homem, pessoa, interior&#10;&#10;Descrição gerada com muito alta confiança">
            <a:extLst>
              <a:ext uri="{FF2B5EF4-FFF2-40B4-BE49-F238E27FC236}">
                <a16:creationId xmlns:a16="http://schemas.microsoft.com/office/drawing/2014/main" id="{63F5CA8D-1B51-4566-9D92-ECE2F9EAAF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743994"/>
            <a:ext cx="4330700" cy="3415506"/>
          </a:xfrm>
        </p:spPr>
      </p:pic>
    </p:spTree>
    <p:extLst>
      <p:ext uri="{BB962C8B-B14F-4D97-AF65-F5344CB8AC3E}">
        <p14:creationId xmlns:p14="http://schemas.microsoft.com/office/powerpoint/2010/main" val="212234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876" y="0"/>
            <a:ext cx="11237912" cy="1371600"/>
          </a:xfrm>
        </p:spPr>
        <p:txBody>
          <a:bodyPr>
            <a:no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 MAGNÉTICO</a:t>
            </a:r>
            <a:br>
              <a:rPr lang="pt-BR" sz="4000" b="1" dirty="0"/>
            </a:br>
            <a:endParaRPr lang="pt-BR" sz="4000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764" y="1371600"/>
            <a:ext cx="3326572" cy="4153546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1231901"/>
            <a:ext cx="6843712" cy="5089386"/>
          </a:xfrm>
        </p:spPr>
        <p:txBody>
          <a:bodyPr/>
          <a:lstStyle/>
          <a:p>
            <a:r>
              <a:rPr lang="pt-BR" sz="4000" b="1" dirty="0"/>
              <a:t>“</a:t>
            </a:r>
            <a:r>
              <a:rPr lang="pt-BR" sz="4000" b="1" dirty="0">
                <a:solidFill>
                  <a:schemeClr val="accent1"/>
                </a:solidFill>
              </a:rPr>
              <a:t>O FLUIDO VITAL SE TRANSMITE DE UM INDIVÍDUO PARA OUTRO</a:t>
            </a:r>
            <a:r>
              <a:rPr lang="pt-BR" sz="4000" b="1" dirty="0"/>
              <a:t>.  AQUELE QUE O TIVER EM MAIOR PORÇÃO PODE DÁ-LO A UM QUE O TENHA DE MENOS E, EM CERTOS CASOS, PROLONGAR A VIDA PRESTES A EXTINGUIR-SE” </a:t>
            </a:r>
          </a:p>
          <a:p>
            <a:r>
              <a:rPr lang="pt-BR" sz="3200" dirty="0"/>
              <a:t>				</a:t>
            </a:r>
            <a:r>
              <a:rPr lang="pt-BR" sz="2000" b="1" dirty="0"/>
              <a:t>A KARDEC LE 70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302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B7055-A906-4354-A43C-EA8881BD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600"/>
            <a:ext cx="3932237" cy="850900"/>
          </a:xfrm>
        </p:spPr>
        <p:txBody>
          <a:bodyPr>
            <a:normAutofit/>
          </a:bodyPr>
          <a:lstStyle/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 E CURAI</a:t>
            </a:r>
          </a:p>
        </p:txBody>
      </p:sp>
      <p:pic>
        <p:nvPicPr>
          <p:cNvPr id="6" name="Espaço Reservado para Conteúdo 5" descr="Uma imagem contendo transporte&#10;&#10;Descrição gerada com alta confiança">
            <a:extLst>
              <a:ext uri="{FF2B5EF4-FFF2-40B4-BE49-F238E27FC236}">
                <a16:creationId xmlns:a16="http://schemas.microsoft.com/office/drawing/2014/main" id="{D22A7F90-6E0C-4AAC-AF5B-558BC4772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850900"/>
            <a:ext cx="3873500" cy="5803900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CF7972-B739-4777-9A13-D9AA1FB1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50900"/>
            <a:ext cx="7161212" cy="5803900"/>
          </a:xfrm>
        </p:spPr>
        <p:txBody>
          <a:bodyPr>
            <a:normAutofit fontScale="92500" lnSpcReduction="20000"/>
          </a:bodyPr>
          <a:lstStyle/>
          <a:p>
            <a:endParaRPr lang="pt-BR" sz="2800" dirty="0"/>
          </a:p>
          <a:p>
            <a:r>
              <a:rPr lang="pt-BR" sz="3000" b="1" dirty="0"/>
              <a:t>Rápida multiplicação de casas aplicando Magnetismo para atender os que buscam ajuda para suas dores</a:t>
            </a:r>
          </a:p>
          <a:p>
            <a:endParaRPr lang="pt-BR" sz="3000" b="1" dirty="0"/>
          </a:p>
          <a:p>
            <a:r>
              <a:rPr lang="pt-BR" sz="3000" b="1" dirty="0"/>
              <a:t>Resultados extraordinários no tratamento das mais diversas enfermidades: inflamação localizada, hipertensão, diversos tipos de câncer, depressão, etc</a:t>
            </a:r>
          </a:p>
          <a:p>
            <a:endParaRPr lang="pt-BR" sz="3000" b="1" dirty="0"/>
          </a:p>
          <a:p>
            <a:r>
              <a:rPr lang="pt-BR" sz="3000" b="1" dirty="0"/>
              <a:t>No CEFI:  </a:t>
            </a:r>
          </a:p>
          <a:p>
            <a:r>
              <a:rPr lang="pt-BR" sz="3000" b="1" dirty="0"/>
              <a:t>	- Terças Feiras:  Depressão</a:t>
            </a:r>
          </a:p>
          <a:p>
            <a:r>
              <a:rPr lang="pt-BR" sz="3000" b="1" dirty="0"/>
              <a:t>	- Sextas Feiras: Enfermidades em geral</a:t>
            </a:r>
          </a:p>
          <a:p>
            <a:r>
              <a:rPr lang="pt-BR" sz="3000" b="1" dirty="0"/>
              <a:t>	- 8 Macas / 12 Magnetizadores</a:t>
            </a:r>
          </a:p>
          <a:p>
            <a:r>
              <a:rPr lang="pt-BR" sz="3000" b="1" dirty="0"/>
              <a:t>	- 40 Assistidos por semana</a:t>
            </a:r>
          </a:p>
        </p:txBody>
      </p:sp>
    </p:spTree>
    <p:extLst>
      <p:ext uri="{BB962C8B-B14F-4D97-AF65-F5344CB8AC3E}">
        <p14:creationId xmlns:p14="http://schemas.microsoft.com/office/powerpoint/2010/main" val="132816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416EB-C648-462A-A70A-C859B36A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165100"/>
            <a:ext cx="7412224" cy="1892299"/>
          </a:xfrm>
        </p:spPr>
        <p:txBody>
          <a:bodyPr>
            <a:norm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APRENDER MAIS SOBRE MAGNETISMO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C4ED416-1CD7-4CF2-8E25-8BCA88156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0712" y="165098"/>
            <a:ext cx="4092388" cy="6565901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2751CF0-CE0A-4132-A3CB-E6544E22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7170924" cy="4673599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sz="5400" dirty="0">
                <a:hlinkClick r:id="rId3"/>
              </a:rPr>
              <a:t>www.cefi.org.br</a:t>
            </a:r>
            <a:endParaRPr lang="pt-BR" sz="5400" dirty="0"/>
          </a:p>
          <a:p>
            <a:endParaRPr lang="pt-BR" dirty="0"/>
          </a:p>
          <a:p>
            <a:endParaRPr lang="pt-BR" dirty="0"/>
          </a:p>
          <a:p>
            <a:r>
              <a:rPr lang="pt-BR" sz="4400" dirty="0">
                <a:solidFill>
                  <a:schemeClr val="accent1"/>
                </a:solidFill>
              </a:rPr>
              <a:t>edgar.lourencon@gmail.com</a:t>
            </a:r>
          </a:p>
        </p:txBody>
      </p:sp>
    </p:spTree>
    <p:extLst>
      <p:ext uri="{BB962C8B-B14F-4D97-AF65-F5344CB8AC3E}">
        <p14:creationId xmlns:p14="http://schemas.microsoft.com/office/powerpoint/2010/main" val="237868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CF732-1E6F-4622-BAD5-DA3AE240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39700"/>
            <a:ext cx="7010400" cy="1917700"/>
          </a:xfrm>
        </p:spPr>
        <p:txBody>
          <a:bodyPr>
            <a:normAutofit/>
          </a:bodyPr>
          <a:lstStyle/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APRENDER MAIS SOBRE MAGNETISMO</a:t>
            </a:r>
          </a:p>
        </p:txBody>
      </p:sp>
      <p:pic>
        <p:nvPicPr>
          <p:cNvPr id="5" name="Espaço Reservado para Conteúdo 4" descr="Uma imagem contendo texto, captura de tela&#10;&#10;Descrição gerada com alta confiança">
            <a:extLst>
              <a:ext uri="{FF2B5EF4-FFF2-40B4-BE49-F238E27FC236}">
                <a16:creationId xmlns:a16="http://schemas.microsoft.com/office/drawing/2014/main" id="{377006AA-DD26-482E-A9B0-FB82C8D72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139700"/>
            <a:ext cx="4406900" cy="6553200"/>
          </a:xfr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2024434-3FDB-4C49-9A1F-E3657DB75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300" y="1879600"/>
            <a:ext cx="7010400" cy="4635500"/>
          </a:xfrm>
        </p:spPr>
        <p:txBody>
          <a:bodyPr/>
          <a:lstStyle/>
          <a:p>
            <a:endParaRPr lang="pt-BR" dirty="0"/>
          </a:p>
          <a:p>
            <a:endParaRPr lang="pt-BR" dirty="0">
              <a:hlinkClick r:id="rId3"/>
            </a:endParaRPr>
          </a:p>
          <a:p>
            <a:r>
              <a:rPr lang="pt-BR" sz="4000" dirty="0">
                <a:hlinkClick r:id="rId3"/>
              </a:rPr>
              <a:t>www.magnetizadoressp.com.br</a:t>
            </a:r>
            <a:endParaRPr lang="pt-BR" sz="4000" dirty="0"/>
          </a:p>
          <a:p>
            <a:endParaRPr lang="pt-BR" sz="4000" dirty="0"/>
          </a:p>
          <a:p>
            <a:endParaRPr lang="pt-BR" sz="4000" dirty="0"/>
          </a:p>
          <a:p>
            <a:r>
              <a:rPr lang="pt-BR" sz="4000" dirty="0">
                <a:solidFill>
                  <a:schemeClr val="accent1"/>
                </a:solidFill>
              </a:rPr>
              <a:t>magnetizadoressp@gmail.com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827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358" y="0"/>
            <a:ext cx="10455442" cy="689811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ESTUDAR O MAGNETISMO?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7095" y="930442"/>
            <a:ext cx="11470105" cy="5662863"/>
          </a:xfrm>
        </p:spPr>
        <p:txBody>
          <a:bodyPr>
            <a:noAutofit/>
          </a:bodyPr>
          <a:lstStyle/>
          <a:p>
            <a:r>
              <a:rPr lang="pt-BR" sz="4000" b="1" dirty="0"/>
              <a:t>“Em qualquer setor de trabalho a ausência de estudo significa estagnação. Esse ou aquele cooperador que </a:t>
            </a:r>
            <a:r>
              <a:rPr lang="pt-BR" sz="4000" b="1" dirty="0">
                <a:solidFill>
                  <a:srgbClr val="0070C0"/>
                </a:solidFill>
              </a:rPr>
              <a:t>desistir de aprender</a:t>
            </a:r>
            <a:r>
              <a:rPr lang="pt-BR" sz="4000" b="1" dirty="0"/>
              <a:t>, incorporando novos conhecimentos </a:t>
            </a:r>
            <a:r>
              <a:rPr lang="pt-BR" sz="4000" b="1" dirty="0">
                <a:solidFill>
                  <a:srgbClr val="0070C0"/>
                </a:solidFill>
              </a:rPr>
              <a:t>condena-se a atividades de </a:t>
            </a:r>
            <a:r>
              <a:rPr lang="pt-BR" sz="4000" b="1" dirty="0" err="1">
                <a:solidFill>
                  <a:srgbClr val="0070C0"/>
                </a:solidFill>
              </a:rPr>
              <a:t>sub-nível</a:t>
            </a:r>
            <a:r>
              <a:rPr lang="pt-BR" sz="4000" b="1" dirty="0">
                <a:solidFill>
                  <a:srgbClr val="0070C0"/>
                </a:solidFill>
              </a:rPr>
              <a:t>”.</a:t>
            </a:r>
          </a:p>
          <a:p>
            <a:pPr lvl="5"/>
            <a:r>
              <a:rPr lang="pt-BR" sz="2800" b="1" dirty="0" err="1"/>
              <a:t>A.Luiz</a:t>
            </a:r>
            <a:r>
              <a:rPr lang="pt-BR" sz="2800" b="1" dirty="0"/>
              <a:t> – Nos Domínios da Mediunidade</a:t>
            </a:r>
            <a:endParaRPr lang="pt-BR" sz="4000" b="1" dirty="0"/>
          </a:p>
          <a:p>
            <a:r>
              <a:rPr lang="pt-BR" sz="4000" b="1" dirty="0"/>
              <a:t>“Sem estudo constante da doutrina, não se faz espiritismo, cria-se apenas </a:t>
            </a:r>
            <a:r>
              <a:rPr lang="pt-BR" sz="4000" b="1" dirty="0">
                <a:solidFill>
                  <a:srgbClr val="0070C0"/>
                </a:solidFill>
              </a:rPr>
              <a:t>uma rotina de trabalhos práticos que dão a ilusão de eficiência</a:t>
            </a:r>
            <a:r>
              <a:rPr lang="pt-BR" sz="4000" b="1" dirty="0"/>
              <a:t>”.</a:t>
            </a:r>
          </a:p>
          <a:p>
            <a:pPr lvl="5"/>
            <a:r>
              <a:rPr lang="pt-BR" sz="2800" b="1" dirty="0" err="1"/>
              <a:t>J.Herculano</a:t>
            </a:r>
            <a:r>
              <a:rPr lang="pt-BR" sz="2800" b="1" dirty="0"/>
              <a:t> Pires – O Centro Espírita</a:t>
            </a:r>
          </a:p>
        </p:txBody>
      </p:sp>
    </p:spTree>
    <p:extLst>
      <p:ext uri="{BB962C8B-B14F-4D97-AF65-F5344CB8AC3E}">
        <p14:creationId xmlns:p14="http://schemas.microsoft.com/office/powerpoint/2010/main" val="2352681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C286A-BC10-4464-A291-EF16DF7F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PERGUNTAS ???</a:t>
            </a:r>
          </a:p>
        </p:txBody>
      </p:sp>
      <p:pic>
        <p:nvPicPr>
          <p:cNvPr id="5" name="Espaço Reservado para Conteúdo 4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AB1DD50E-727F-4D21-BF76-FBED952CC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917700"/>
            <a:ext cx="6946900" cy="4521200"/>
          </a:xfrm>
        </p:spPr>
      </p:pic>
    </p:spTree>
    <p:extLst>
      <p:ext uri="{BB962C8B-B14F-4D97-AF65-F5344CB8AC3E}">
        <p14:creationId xmlns:p14="http://schemas.microsoft.com/office/powerpoint/2010/main" val="394705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926" y="159026"/>
            <a:ext cx="7732295" cy="1033670"/>
          </a:xfrm>
        </p:spPr>
        <p:txBody>
          <a:bodyPr>
            <a:no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MAGNETISMO</a:t>
            </a:r>
            <a:br>
              <a:rPr lang="pt-BR" sz="4000" dirty="0"/>
            </a:br>
            <a:endParaRPr lang="pt-BR" sz="3600" dirty="0"/>
          </a:p>
        </p:txBody>
      </p:sp>
      <p:pic>
        <p:nvPicPr>
          <p:cNvPr id="5" name="Espaço Reservado para Conteúdo 4" descr="quando Deus não cura? – Parte 2/2 | apena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0" y="159026"/>
            <a:ext cx="3642609" cy="6257816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2926" y="1192696"/>
            <a:ext cx="7539790" cy="5224146"/>
          </a:xfrm>
        </p:spPr>
        <p:txBody>
          <a:bodyPr>
            <a:normAutofit fontScale="85000" lnSpcReduction="10000"/>
          </a:bodyPr>
          <a:lstStyle/>
          <a:p>
            <a:r>
              <a:rPr lang="pt-BR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Então chegaram a Betsaida. E trouxeram-lhe um cego, e rogaram-lhe que o tocasse.</a:t>
            </a:r>
          </a:p>
          <a:p>
            <a:br>
              <a:rPr lang="pt-BR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Jesus, pois, tomou o cego pela mão, e o levou para fora da aldeia; e cuspindo-lhe nos olhos, e impondo-lhe as mãos, perguntou-lhe: Vês alguma coisa?</a:t>
            </a:r>
            <a:br>
              <a:rPr lang="pt-BR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pt-BR" sz="3500" b="1" dirty="0"/>
              <a:t>( MARCOS 8 )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8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307EA-1686-4D85-967D-CE2F9F27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5739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o maior magnetizador de todos os tempos...</a:t>
            </a:r>
            <a:b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ço Reservado para Conteúdo 5" descr="Uma imagem contendo pessoa, homem, ao ar livre&#10;&#10;Descrição gerada com muito alta confiança">
            <a:extLst>
              <a:ext uri="{FF2B5EF4-FFF2-40B4-BE49-F238E27FC236}">
                <a16:creationId xmlns:a16="http://schemas.microsoft.com/office/drawing/2014/main" id="{6326AFFC-8B15-4B75-96D3-CCC6DF6D5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057398"/>
            <a:ext cx="4673600" cy="4800601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113ACC-B8AE-4D57-98F4-DA0BD6CBC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057397"/>
            <a:ext cx="7518400" cy="481330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pt-BR" sz="4800" dirty="0"/>
              <a:t>“ </a:t>
            </a:r>
            <a:r>
              <a:rPr lang="pt-BR" sz="4800" b="1" dirty="0"/>
              <a:t>Ora, que eram esses milagres, senão efeitos naturais, cujas causas os homens de então desconheciam, mas que hoje, em grande parte, se explicam e que, pelo estudo do Espiritismo e do </a:t>
            </a:r>
            <a:r>
              <a:rPr lang="pt-BR" sz="4800" b="1" dirty="0">
                <a:solidFill>
                  <a:schemeClr val="accent2">
                    <a:lumMod val="75000"/>
                  </a:schemeClr>
                </a:solidFill>
              </a:rPr>
              <a:t>Magnetismo</a:t>
            </a:r>
            <a:r>
              <a:rPr lang="pt-BR" sz="4800" b="1" dirty="0"/>
              <a:t>, se tornarão completamente compreensíveis?             </a:t>
            </a:r>
            <a:r>
              <a:rPr lang="pt-BR" sz="1900" b="1" i="1" dirty="0"/>
              <a:t>ESE Cap  XIX-12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81771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Espaço Reservado para Conteúdo 5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DE073FAE-CE41-40E3-85F4-EA85FD4A3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9" r="-1" b="14678"/>
          <a:stretch/>
        </p:blipFill>
        <p:spPr>
          <a:xfrm>
            <a:off x="8064499" y="1651003"/>
            <a:ext cx="4127502" cy="5156198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C5EABD-301B-4A14-A0AD-480BD43F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1003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KARDEC E O MAGNETISMO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D1A1B0-3361-4106-8B65-2573C1F1F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651003"/>
            <a:ext cx="8064499" cy="5206997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3600" b="1" dirty="0"/>
              <a:t>“</a:t>
            </a:r>
            <a:r>
              <a:rPr lang="pt-BR" sz="3600" b="1" dirty="0">
                <a:solidFill>
                  <a:srgbClr val="0070C0"/>
                </a:solidFill>
              </a:rPr>
              <a:t>O CONHECIMENTO LÚCIDO DESSAS DUAS CIÊNCIAS </a:t>
            </a:r>
            <a:r>
              <a:rPr lang="pt-BR" sz="3600" b="1" i="1" dirty="0"/>
              <a:t>(Espiritismo e </a:t>
            </a:r>
            <a:r>
              <a:rPr lang="pt-BR" sz="3600" b="1" i="1" dirty="0">
                <a:solidFill>
                  <a:srgbClr val="C00000"/>
                </a:solidFill>
              </a:rPr>
              <a:t>Magnetismo</a:t>
            </a:r>
            <a:r>
              <a:rPr lang="pt-BR" sz="3600" b="1" i="1" dirty="0"/>
              <a:t>)</a:t>
            </a:r>
            <a:r>
              <a:rPr lang="pt-BR" sz="3600" b="1" dirty="0"/>
              <a:t> que, a bem dizer, </a:t>
            </a:r>
            <a:r>
              <a:rPr lang="pt-BR" sz="3600" b="1" dirty="0">
                <a:solidFill>
                  <a:srgbClr val="0070C0"/>
                </a:solidFill>
              </a:rPr>
              <a:t>formam uma única</a:t>
            </a:r>
            <a:r>
              <a:rPr lang="pt-BR" sz="3600" b="1" dirty="0"/>
              <a:t>, mostrando a realidade das coisas e suas verdadeiras causas, constitui o melhor preservativo contra as </a:t>
            </a:r>
            <a:r>
              <a:rPr lang="pt-BR" sz="3600" b="1" dirty="0" err="1"/>
              <a:t>idéias</a:t>
            </a:r>
            <a:r>
              <a:rPr lang="pt-BR" sz="3600" b="1" dirty="0"/>
              <a:t> supersticiosas, porque </a:t>
            </a:r>
            <a:r>
              <a:rPr lang="pt-BR" sz="3600" b="1" dirty="0">
                <a:solidFill>
                  <a:srgbClr val="0070C0"/>
                </a:solidFill>
              </a:rPr>
              <a:t>revela o que é possível e o que é impossível</a:t>
            </a:r>
            <a:r>
              <a:rPr lang="pt-BR" sz="3600" b="1" dirty="0"/>
              <a:t>, o que está nas leis da Natureza e o que não passa de ridícula crendice”         </a:t>
            </a:r>
            <a:r>
              <a:rPr lang="pt-BR" sz="1800" b="1" i="1" dirty="0"/>
              <a:t>A.KARDEC – LE 555</a:t>
            </a:r>
            <a:endParaRPr lang="pt-BR" sz="2800" b="1" i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609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11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KARDEC E O MAGNETISMO</a:t>
            </a:r>
          </a:p>
        </p:txBody>
      </p:sp>
      <p:pic>
        <p:nvPicPr>
          <p:cNvPr id="5" name="Espaço Reservado para Conteúdo 4" descr="&lt;strong&gt;Allan&lt;/strong&gt; &lt;strong&gt;Kardec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1181100"/>
            <a:ext cx="3530599" cy="567690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" y="1181100"/>
            <a:ext cx="8661400" cy="56769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endParaRPr lang="pt-BR" sz="4000" b="1" dirty="0"/>
          </a:p>
          <a:p>
            <a:pPr algn="just"/>
            <a:r>
              <a:rPr lang="pt-BR" sz="4000" b="1" dirty="0"/>
              <a:t>“</a:t>
            </a:r>
            <a:r>
              <a:rPr lang="pt-BR" sz="4000" b="1" dirty="0">
                <a:solidFill>
                  <a:srgbClr val="0070C0"/>
                </a:solidFill>
              </a:rPr>
              <a:t>O </a:t>
            </a:r>
            <a:r>
              <a:rPr lang="pt-BR" sz="4000" b="1" dirty="0">
                <a:solidFill>
                  <a:srgbClr val="C00000"/>
                </a:solidFill>
              </a:rPr>
              <a:t>Magnetismo</a:t>
            </a:r>
            <a:r>
              <a:rPr lang="pt-BR" sz="4000" b="1" dirty="0">
                <a:solidFill>
                  <a:srgbClr val="0070C0"/>
                </a:solidFill>
              </a:rPr>
              <a:t> preparou o caminho do Espiritismo</a:t>
            </a:r>
            <a:r>
              <a:rPr lang="pt-BR" sz="4000" b="1" dirty="0"/>
              <a:t>, e o rápido progresso desta última doutrina se deve, incontestavelmente, a vulgarização das ideias da primeira... </a:t>
            </a:r>
          </a:p>
          <a:p>
            <a:pPr algn="just"/>
            <a:r>
              <a:rPr lang="pt-BR" sz="4000" b="1" dirty="0"/>
              <a:t>... Se tivéssemos que ficar fora da ciência magnética, nosso quadro seria incompleto e poderíamos ser comparados a um </a:t>
            </a:r>
            <a:r>
              <a:rPr lang="pt-BR" sz="4000" b="1" dirty="0">
                <a:solidFill>
                  <a:srgbClr val="0070C0"/>
                </a:solidFill>
              </a:rPr>
              <a:t>professor de física que se abstivesse de falar da luz”...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655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9874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KARDEC não falou mais de...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6020" y="987425"/>
            <a:ext cx="3445979" cy="5870575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" y="987425"/>
            <a:ext cx="8746020" cy="58705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4400" dirty="0"/>
              <a:t>“</a:t>
            </a:r>
            <a:r>
              <a:rPr lang="pt-BR" sz="4400" b="1" dirty="0"/>
              <a:t>...Todavia, como entre nos o Magnetismo </a:t>
            </a:r>
            <a:r>
              <a:rPr lang="pt-BR" sz="4400" b="1" dirty="0">
                <a:solidFill>
                  <a:srgbClr val="0070C0"/>
                </a:solidFill>
              </a:rPr>
              <a:t>já possui órgãos especiais justamente acreditados</a:t>
            </a:r>
            <a:r>
              <a:rPr lang="pt-BR" sz="4400" b="1" dirty="0"/>
              <a:t>, seria supérfluo insistirmos sobre um assunto que é tratado com tanta superioridade de talento e experiência, a ele, pois não nos referiremos senão acessoriamente.”</a:t>
            </a:r>
          </a:p>
          <a:p>
            <a:r>
              <a:rPr lang="pt-BR" sz="1800" b="1" dirty="0"/>
              <a:t>MAGNETISMO 300aprox</a:t>
            </a:r>
            <a:r>
              <a:rPr lang="pt-BR" sz="1800" dirty="0"/>
              <a:t>			</a:t>
            </a:r>
            <a:r>
              <a:rPr lang="pt-BR" sz="1800" b="1" dirty="0"/>
              <a:t>A KARDEC – RE Março 1858</a:t>
            </a:r>
          </a:p>
          <a:p>
            <a:r>
              <a:rPr lang="pt-BR" sz="1800" b="1" dirty="0"/>
              <a:t>MAGNETIZADORES 130aprox</a:t>
            </a:r>
          </a:p>
        </p:txBody>
      </p:sp>
    </p:spTree>
    <p:extLst>
      <p:ext uri="{BB962C8B-B14F-4D97-AF65-F5344CB8AC3E}">
        <p14:creationId xmlns:p14="http://schemas.microsoft.com/office/powerpoint/2010/main" val="244253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26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5400" b="1" dirty="0"/>
              <a:t>KARDEC E O MAGNETISMO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" y="1282700"/>
            <a:ext cx="9059594" cy="55752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4000" b="1" dirty="0"/>
              <a:t>“O Magnetismo e o Espiritismo são, com efeito, </a:t>
            </a:r>
            <a:r>
              <a:rPr lang="pt-BR" sz="4000" b="1" dirty="0">
                <a:solidFill>
                  <a:schemeClr val="accent1"/>
                </a:solidFill>
              </a:rPr>
              <a:t>duas ciências gêmeas</a:t>
            </a:r>
            <a:r>
              <a:rPr lang="pt-BR" sz="4000" b="1" dirty="0"/>
              <a:t>, que se completam e explicam uma pela outra, e das duas, a que não quer imobilizar-se não pode chegar ao seu complemento sem se apoiar na sua congênere, </a:t>
            </a:r>
            <a:r>
              <a:rPr lang="pt-BR" sz="4000" b="1" dirty="0">
                <a:solidFill>
                  <a:schemeClr val="accent1"/>
                </a:solidFill>
              </a:rPr>
              <a:t>isoladas uma da outra, detém-se num impasse</a:t>
            </a:r>
            <a:r>
              <a:rPr lang="pt-BR" sz="4000" b="1" dirty="0"/>
              <a:t>; são reciprocamente como a Física e a Química, a Anatomia e a Fisiologia...”</a:t>
            </a:r>
          </a:p>
          <a:p>
            <a:r>
              <a:rPr lang="pt-BR" dirty="0"/>
              <a:t>						</a:t>
            </a:r>
            <a:r>
              <a:rPr lang="pt-BR" sz="2000" b="1" dirty="0"/>
              <a:t>A KARDEC – RE Janeiro 1869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9594" y="1282699"/>
            <a:ext cx="3132406" cy="55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165100"/>
            <a:ext cx="11332148" cy="1231899"/>
          </a:xfrm>
        </p:spPr>
        <p:txBody>
          <a:bodyPr>
            <a:normAutofit/>
          </a:bodyPr>
          <a:lstStyle/>
          <a:p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MAGNETISMO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00" y="1396999"/>
            <a:ext cx="11332148" cy="519867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5400" b="1" dirty="0"/>
              <a:t>“O MAGNETISMO NÃO PASSA DO </a:t>
            </a:r>
            <a:r>
              <a:rPr lang="pt-BR" sz="5400" b="1" dirty="0">
                <a:solidFill>
                  <a:srgbClr val="0070C0"/>
                </a:solidFill>
              </a:rPr>
              <a:t>PROCESSO DE QUE NOS SERVIMOS PARA CONCENTRAÇÃO  E LIBERAÇÃO DO FLUIDO</a:t>
            </a:r>
            <a:r>
              <a:rPr lang="pt-BR" sz="5400" b="1" dirty="0"/>
              <a:t>, É ESSA ASSSOCIAÇÃOO MAGNÍFICA DE TODAS FORÇAS CRIADAS. O FLUIDO É O CIRCULANTE QUE PÕE OS SERES EM VIBRAÇÃO UNS COM OS OUTROS”</a:t>
            </a:r>
          </a:p>
          <a:p>
            <a:pPr marL="0" indent="0" algn="just">
              <a:buNone/>
            </a:pPr>
            <a:r>
              <a:rPr lang="pt-BR" sz="4400" dirty="0"/>
              <a:t>				 		</a:t>
            </a:r>
            <a:r>
              <a:rPr lang="pt-BR" sz="4000" dirty="0"/>
              <a:t>A. Kardec – RE Julho 1869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97747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"/>
            <a:ext cx="10934869" cy="1409699"/>
          </a:xfrm>
        </p:spPr>
        <p:txBody>
          <a:bodyPr>
            <a:no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FLUIDO UNIVERSAL – FLUIDO VITAL</a:t>
            </a:r>
            <a:br>
              <a:rPr lang="pt-BR" sz="4000" b="1" dirty="0"/>
            </a:br>
            <a:endParaRPr lang="pt-BR" sz="40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9" y="1054101"/>
            <a:ext cx="7542212" cy="5638248"/>
          </a:xfrm>
        </p:spPr>
        <p:txBody>
          <a:bodyPr>
            <a:normAutofit fontScale="32500" lnSpcReduction="20000"/>
          </a:bodyPr>
          <a:lstStyle/>
          <a:p>
            <a:r>
              <a:rPr lang="pt-BR" altLang="pt-BR" sz="8600" b="1" dirty="0">
                <a:latin typeface="Arial" panose="020B0604020202020204" pitchFamily="34" charset="0"/>
              </a:rPr>
              <a:t>“</a:t>
            </a:r>
            <a:r>
              <a:rPr lang="pt-BR" altLang="pt-BR" sz="8600" b="1" i="1" dirty="0">
                <a:latin typeface="Arial" panose="020B0604020202020204" pitchFamily="34" charset="0"/>
              </a:rPr>
              <a:t>Há uma energia universal que tudo interpenetra: o ar que respiramos, os alimentos que ingerimos, os líquidos que bebemos e que, quando essa energia é absorvida normalmente pelos chacras e outros setores do organismo, o individuo permanece forte, vitalizado. </a:t>
            </a:r>
            <a:r>
              <a:rPr lang="pt-BR" altLang="pt-BR" sz="86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Essa energia, nos organismos vivos, se transforma no magnetismo animal</a:t>
            </a:r>
            <a:r>
              <a:rPr lang="pt-BR" altLang="pt-BR" sz="8600" b="1" i="1" dirty="0">
                <a:latin typeface="Arial" panose="020B0604020202020204" pitchFamily="34" charset="0"/>
              </a:rPr>
              <a:t>, fluido que circula através das células dos tecidos, tanto do organismo denso como perispiritual, é a energia que mantém acesa a chama dinâmica dos chacras e que, quando se torna insuficiente, eles se mostram esvaziados, bruxuleantes, não suprem os plexos nervosos, disso advindo enfraquecimento geral, moléstias e morte.”                   </a:t>
            </a:r>
          </a:p>
          <a:p>
            <a:r>
              <a:rPr lang="pt-BR" dirty="0"/>
              <a:t>			</a:t>
            </a:r>
            <a:r>
              <a:rPr lang="pt-BR" sz="4800" b="1" i="1" dirty="0"/>
              <a:t>E. ARMOND – METODOS ESPIRITAS DE CURA</a:t>
            </a:r>
            <a:endParaRPr lang="pt-BR" sz="2400" b="1" i="1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2985" y="1688123"/>
            <a:ext cx="2841672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53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747</Words>
  <Application>Microsoft Office PowerPoint</Application>
  <PresentationFormat>Widescreen</PresentationFormat>
  <Paragraphs>62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do Office</vt:lpstr>
      <vt:lpstr>POR ESTUDAR O MAGNETISMO?</vt:lpstr>
      <vt:lpstr>JESUS e o MAGNETISMO </vt:lpstr>
      <vt:lpstr>JESUS o maior magnetizador de todos os tempos... </vt:lpstr>
      <vt:lpstr>KARDEC E O MAGNETISMO</vt:lpstr>
      <vt:lpstr>KARDEC E O MAGNETISMO</vt:lpstr>
      <vt:lpstr>Por que KARDEC não falou mais de...</vt:lpstr>
      <vt:lpstr>KARDEC E O MAGNETISMO</vt:lpstr>
      <vt:lpstr>O QUE É MAGNETISMO</vt:lpstr>
      <vt:lpstr>FLUIDO UNIVERSAL – FLUIDO VITAL </vt:lpstr>
      <vt:lpstr>PASSE MAGNÉTICO </vt:lpstr>
      <vt:lpstr>IDE E CURAI</vt:lpstr>
      <vt:lpstr>COMO APRENDER MAIS SOBRE MAGNETISMO</vt:lpstr>
      <vt:lpstr>ONDE APRENDER MAIS SOBRE MAGNETISMO</vt:lpstr>
      <vt:lpstr> POR QUE ESTUDAR O MAGNETISMO? </vt:lpstr>
      <vt:lpstr>PERGUNTAS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ESTUDAR O MAGNETISMO?</dc:title>
  <dc:creator>Carolina Lourencon</dc:creator>
  <cp:lastModifiedBy>Carolina Lourencon</cp:lastModifiedBy>
  <cp:revision>21</cp:revision>
  <dcterms:created xsi:type="dcterms:W3CDTF">2017-06-28T17:48:25Z</dcterms:created>
  <dcterms:modified xsi:type="dcterms:W3CDTF">2017-07-01T12:05:51Z</dcterms:modified>
</cp:coreProperties>
</file>