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Lst>
  <p:notesMasterIdLst>
    <p:notesMasterId r:id="rId18"/>
  </p:notesMasterIdLst>
  <p:sldIdLst>
    <p:sldId id="307" r:id="rId3"/>
    <p:sldId id="308" r:id="rId4"/>
    <p:sldId id="264" r:id="rId5"/>
    <p:sldId id="261" r:id="rId6"/>
    <p:sldId id="309" r:id="rId7"/>
    <p:sldId id="311" r:id="rId8"/>
    <p:sldId id="312" r:id="rId9"/>
    <p:sldId id="313" r:id="rId10"/>
    <p:sldId id="314" r:id="rId11"/>
    <p:sldId id="315" r:id="rId12"/>
    <p:sldId id="316" r:id="rId13"/>
    <p:sldId id="317" r:id="rId14"/>
    <p:sldId id="318" r:id="rId15"/>
    <p:sldId id="319" r:id="rId16"/>
    <p:sldId id="320"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4292" userDrawn="1">
          <p15:clr>
            <a:srgbClr val="A4A3A4"/>
          </p15:clr>
        </p15:guide>
        <p15:guide id="4" orient="horz" pos="215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C7B12"/>
    <a:srgbClr val="C00000"/>
    <a:srgbClr val="7030A0"/>
    <a:srgbClr val="FFC000"/>
    <a:srgbClr val="2F55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26" autoAdjust="0"/>
    <p:restoredTop sz="94660"/>
  </p:normalViewPr>
  <p:slideViewPr>
    <p:cSldViewPr snapToGrid="0" showGuides="1">
      <p:cViewPr>
        <p:scale>
          <a:sx n="60" d="100"/>
          <a:sy n="60" d="100"/>
        </p:scale>
        <p:origin x="-1326" y="-288"/>
      </p:cViewPr>
      <p:guideLst>
        <p:guide orient="horz" pos="2160"/>
        <p:guide orient="horz" pos="4292"/>
        <p:guide orient="horz" pos="215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296DA-429B-45E7-9880-1365D8C8F716}" type="datetimeFigureOut">
              <a:rPr lang="pt-BR" smtClean="0"/>
              <a:pPr/>
              <a:t>21/05/2017</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C6C09-4A68-40A5-B1B5-39A02F9258E6}" type="slidenum">
              <a:rPr lang="pt-BR" smtClean="0"/>
              <a:pPr/>
              <a:t>‹nº›</a:t>
            </a:fld>
            <a:endParaRPr lang="pt-BR"/>
          </a:p>
        </p:txBody>
      </p:sp>
    </p:spTree>
    <p:extLst>
      <p:ext uri="{BB962C8B-B14F-4D97-AF65-F5344CB8AC3E}">
        <p14:creationId xmlns:p14="http://schemas.microsoft.com/office/powerpoint/2010/main" xmlns="" val="301236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323966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00100" y="536575"/>
            <a:ext cx="5848350" cy="1325563"/>
          </a:xfrm>
          <a:prstGeom prst="rect">
            <a:avLst/>
          </a:prstGeom>
        </p:spPr>
        <p:txBody>
          <a:bodyPr/>
          <a:lstStyle>
            <a:lvl1pPr>
              <a:defRPr sz="3600" b="0">
                <a:solidFill>
                  <a:srgbClr val="2C7B12"/>
                </a:solidFill>
                <a:latin typeface="Century Gothic" panose="020B0502020202020204" pitchFamily="34" charset="0"/>
              </a:defRPr>
            </a:lvl1pPr>
          </a:lstStyle>
          <a:p>
            <a:r>
              <a:rPr lang="pt-BR" dirty="0"/>
              <a:t>CLIQUE PARA EDITAR O TÍTULO MESTRE</a:t>
            </a:r>
          </a:p>
        </p:txBody>
      </p:sp>
    </p:spTree>
    <p:extLst>
      <p:ext uri="{BB962C8B-B14F-4D97-AF65-F5344CB8AC3E}">
        <p14:creationId xmlns:p14="http://schemas.microsoft.com/office/powerpoint/2010/main" xmlns="" val="4405907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323966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tags" Target="../tags/tag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3.xml"/><Relationship Id="rId11" Type="http://schemas.openxmlformats.org/officeDocument/2006/relationships/image" Target="../media/image5.png"/><Relationship Id="rId5" Type="http://schemas.openxmlformats.org/officeDocument/2006/relationships/tags" Target="../tags/tag2.xml"/><Relationship Id="rId10" Type="http://schemas.openxmlformats.org/officeDocument/2006/relationships/image" Target="../media/image4.png"/><Relationship Id="rId4" Type="http://schemas.openxmlformats.org/officeDocument/2006/relationships/tags" Target="../tags/tag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3" cstate="email">
            <a:extLst>
              <a:ext uri="{28A0092B-C50C-407E-A947-70E740481C1C}">
                <a14:useLocalDpi xmlns:a14="http://schemas.microsoft.com/office/drawing/2010/main" xmlns=""/>
              </a:ext>
            </a:extLst>
          </a:blip>
          <a:srcRect l="4541" t="8839" r="5504" b="9879"/>
          <a:stretch/>
        </p:blipFill>
        <p:spPr>
          <a:xfrm>
            <a:off x="0" y="-38100"/>
            <a:ext cx="12211050" cy="6896100"/>
          </a:xfrm>
          <a:prstGeom prst="rect">
            <a:avLst/>
          </a:prstGeom>
        </p:spPr>
      </p:pic>
    </p:spTree>
    <p:extLst>
      <p:ext uri="{BB962C8B-B14F-4D97-AF65-F5344CB8AC3E}">
        <p14:creationId xmlns:p14="http://schemas.microsoft.com/office/powerpoint/2010/main" xmlns="" val="2291716320"/>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07"/>
          <p:cNvPicPr>
            <a:picLocks/>
          </p:cNvPicPr>
          <p:nvPr userDrawn="1">
            <p:custDataLst>
              <p:tags r:id="rId4"/>
            </p:custDataLst>
          </p:nvPr>
        </p:nvPicPr>
        <p:blipFill>
          <a:blip r:embed="rId8"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8" name="06"/>
          <p:cNvPicPr>
            <a:picLocks/>
          </p:cNvPicPr>
          <p:nvPr userDrawn="1">
            <p:custDataLst>
              <p:tags r:id="rId5"/>
            </p:custDataLst>
          </p:nvPr>
        </p:nvPicPr>
        <p:blipFill>
          <a:blip r:embed="rId9"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pic>
        <p:nvPicPr>
          <p:cNvPr id="9" name="05"/>
          <p:cNvPicPr>
            <a:picLocks/>
          </p:cNvPicPr>
          <p:nvPr userDrawn="1">
            <p:custDataLst>
              <p:tags r:id="rId6"/>
            </p:custDataLst>
          </p:nvPr>
        </p:nvPicPr>
        <p:blipFill rotWithShape="1">
          <a:blip r:embed="rId10" cstate="email">
            <a:extLst>
              <a:ext uri="{28A0092B-C50C-407E-A947-70E740481C1C}">
                <a14:useLocalDpi xmlns:a14="http://schemas.microsoft.com/office/drawing/2010/main" xmlns=""/>
              </a:ext>
            </a:extLst>
          </a:blip>
          <a:srcRect l="10006" b="23841"/>
          <a:stretch/>
        </p:blipFill>
        <p:spPr>
          <a:xfrm>
            <a:off x="-24064" y="4881965"/>
            <a:ext cx="3463089" cy="1976035"/>
          </a:xfrm>
          <a:prstGeom prst="rect">
            <a:avLst/>
          </a:prstGeom>
        </p:spPr>
      </p:pic>
      <p:pic>
        <p:nvPicPr>
          <p:cNvPr id="10" name="04"/>
          <p:cNvPicPr>
            <a:picLocks/>
          </p:cNvPicPr>
          <p:nvPr userDrawn="1">
            <p:custDataLst>
              <p:tags r:id="rId7"/>
            </p:custDataLst>
          </p:nvPr>
        </p:nvPicPr>
        <p:blipFill rotWithShape="1">
          <a:blip r:embed="rId11" cstate="email">
            <a:extLst>
              <a:ext uri="{28A0092B-C50C-407E-A947-70E740481C1C}">
                <a14:useLocalDpi xmlns:a14="http://schemas.microsoft.com/office/drawing/2010/main" xmlns=""/>
              </a:ext>
            </a:extLst>
          </a:blip>
          <a:srcRect t="8857" r="7761"/>
          <a:stretch/>
        </p:blipFill>
        <p:spPr>
          <a:xfrm>
            <a:off x="8521700" y="-24064"/>
            <a:ext cx="3678321" cy="1781411"/>
          </a:xfrm>
          <a:prstGeom prst="rect">
            <a:avLst/>
          </a:prstGeom>
        </p:spPr>
      </p:pic>
    </p:spTree>
    <p:extLst>
      <p:ext uri="{BB962C8B-B14F-4D97-AF65-F5344CB8AC3E}">
        <p14:creationId xmlns:p14="http://schemas.microsoft.com/office/powerpoint/2010/main" xmlns="" val="1917160132"/>
      </p:ext>
    </p:extLst>
  </p:cSld>
  <p:clrMap bg1="lt1" tx1="dk1" bg2="lt2" tx2="dk2" accent1="accent1" accent2="accent2" accent3="accent3" accent4="accent4" accent5="accent5" accent6="accent6" hlink="hlink" folHlink="folHlink"/>
  <p:sldLayoutIdLst>
    <p:sldLayoutId id="2147483657" r:id="rId1"/>
    <p:sldLayoutId id="2147483659" r:id="rId2"/>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10" name="CaixaDeTexto 9"/>
          <p:cNvSpPr txBox="1"/>
          <p:nvPr/>
        </p:nvSpPr>
        <p:spPr>
          <a:xfrm>
            <a:off x="2291689" y="1249196"/>
            <a:ext cx="7573548" cy="3785652"/>
          </a:xfrm>
          <a:prstGeom prst="rect">
            <a:avLst/>
          </a:prstGeom>
          <a:noFill/>
        </p:spPr>
        <p:txBody>
          <a:bodyPr wrap="none" rtlCol="0">
            <a:spAutoFit/>
          </a:bodyPr>
          <a:lstStyle/>
          <a:p>
            <a:pPr algn="ctr"/>
            <a:r>
              <a:rPr lang="pt-BR" sz="6000" b="1">
                <a:solidFill>
                  <a:schemeClr val="accent1">
                    <a:lumMod val="50000"/>
                  </a:schemeClr>
                </a:solidFill>
                <a:latin typeface="Candara" pitchFamily="34" charset="0"/>
              </a:rPr>
              <a:t>ORIENTAÇÕES SOBRE</a:t>
            </a:r>
            <a:r>
              <a:rPr lang="pt-BR" sz="6000" b="1" dirty="0">
                <a:solidFill>
                  <a:schemeClr val="accent1">
                    <a:lumMod val="50000"/>
                  </a:schemeClr>
                </a:solidFill>
                <a:latin typeface="Candara" pitchFamily="34" charset="0"/>
              </a:rPr>
              <a:t>:</a:t>
            </a:r>
          </a:p>
          <a:p>
            <a:pPr algn="ctr"/>
            <a:endParaRPr lang="pt-BR" sz="6000" b="1">
              <a:solidFill>
                <a:srgbClr val="FF0000"/>
              </a:solidFill>
              <a:latin typeface="Candara" pitchFamily="34" charset="0"/>
            </a:endParaRPr>
          </a:p>
          <a:p>
            <a:pPr algn="ctr"/>
            <a:r>
              <a:rPr lang="pt-BR" sz="6000" b="1">
                <a:solidFill>
                  <a:srgbClr val="FF0000"/>
                </a:solidFill>
                <a:latin typeface="Candara" pitchFamily="34" charset="0"/>
              </a:rPr>
              <a:t>Práticas </a:t>
            </a:r>
            <a:r>
              <a:rPr lang="pt-BR" sz="6000" b="1" dirty="0">
                <a:solidFill>
                  <a:srgbClr val="FF0000"/>
                </a:solidFill>
                <a:latin typeface="Candara" pitchFamily="34" charset="0"/>
              </a:rPr>
              <a:t>e Soluções </a:t>
            </a:r>
          </a:p>
          <a:p>
            <a:pPr algn="ctr"/>
            <a:r>
              <a:rPr lang="pt-BR" sz="6000" b="1" dirty="0">
                <a:solidFill>
                  <a:srgbClr val="FF0000"/>
                </a:solidFill>
                <a:latin typeface="Candara" pitchFamily="34" charset="0"/>
              </a:rPr>
              <a:t>para </a:t>
            </a:r>
            <a:r>
              <a:rPr lang="pt-BR" sz="6000" b="1">
                <a:solidFill>
                  <a:srgbClr val="FF0000"/>
                </a:solidFill>
                <a:latin typeface="Candara" pitchFamily="34" charset="0"/>
              </a:rPr>
              <a:t>melhor Servir</a:t>
            </a:r>
            <a:endParaRPr lang="pt-BR" sz="6000" b="1" dirty="0">
              <a:solidFill>
                <a:srgbClr val="FF0000"/>
              </a:solidFill>
              <a:latin typeface="Candara" pitchFamily="34" charset="0"/>
            </a:endParaRP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8" name="CaixaDeTexto 7"/>
          <p:cNvSpPr txBox="1"/>
          <p:nvPr/>
        </p:nvSpPr>
        <p:spPr>
          <a:xfrm>
            <a:off x="817658" y="1787027"/>
            <a:ext cx="10874184" cy="3693319"/>
          </a:xfrm>
          <a:prstGeom prst="rect">
            <a:avLst/>
          </a:prstGeom>
          <a:noFill/>
        </p:spPr>
        <p:txBody>
          <a:bodyPr wrap="square" rtlCol="0">
            <a:spAutoFit/>
          </a:bodyPr>
          <a:lstStyle/>
          <a:p>
            <a:r>
              <a:rPr lang="pt-BR" sz="3000" b="1" dirty="0">
                <a:solidFill>
                  <a:schemeClr val="accent1">
                    <a:lumMod val="50000"/>
                  </a:schemeClr>
                </a:solidFill>
                <a:latin typeface="Candara" pitchFamily="34" charset="0"/>
              </a:rPr>
              <a:t>Recursos </a:t>
            </a:r>
            <a:r>
              <a:rPr lang="pt-BR" sz="3000" b="1">
                <a:solidFill>
                  <a:schemeClr val="accent1">
                    <a:lumMod val="50000"/>
                  </a:schemeClr>
                </a:solidFill>
                <a:latin typeface="Candara" pitchFamily="34" charset="0"/>
              </a:rPr>
              <a:t>físicos que estarão disponíveis para as apresentações:</a:t>
            </a:r>
            <a:endParaRPr lang="pt-BR" sz="3000" b="1" dirty="0">
              <a:solidFill>
                <a:schemeClr val="accent1">
                  <a:lumMod val="50000"/>
                </a:schemeClr>
              </a:solidFill>
              <a:latin typeface="Candara" pitchFamily="34" charset="0"/>
            </a:endParaRPr>
          </a:p>
          <a:p>
            <a:endParaRPr lang="pt-BR" sz="3000" b="1" u="sng" dirty="0">
              <a:solidFill>
                <a:srgbClr val="0070C0"/>
              </a:solidFill>
              <a:latin typeface="Candara" pitchFamily="34" charset="0"/>
            </a:endParaRPr>
          </a:p>
          <a:p>
            <a:pPr>
              <a:buFontTx/>
              <a:buChar char="-"/>
            </a:pPr>
            <a:r>
              <a:rPr lang="pt-BR" sz="3000" b="1">
                <a:solidFill>
                  <a:srgbClr val="0070C0"/>
                </a:solidFill>
                <a:latin typeface="Candara" pitchFamily="34" charset="0"/>
              </a:rPr>
              <a:t> Cavalete com quadro:</a:t>
            </a:r>
            <a:endParaRPr lang="pt-BR" sz="3000" b="1" dirty="0">
              <a:solidFill>
                <a:srgbClr val="0070C0"/>
              </a:solidFill>
              <a:latin typeface="Candara" pitchFamily="34" charset="0"/>
            </a:endParaRPr>
          </a:p>
          <a:p>
            <a:r>
              <a:rPr lang="pt-BR" sz="2400" b="1">
                <a:solidFill>
                  <a:srgbClr val="0070C0"/>
                </a:solidFill>
                <a:latin typeface="Candara" pitchFamily="34" charset="0"/>
              </a:rPr>
              <a:t> </a:t>
            </a:r>
            <a:r>
              <a:rPr lang="pt-BR" sz="2400">
                <a:solidFill>
                  <a:srgbClr val="0070C0"/>
                </a:solidFill>
                <a:latin typeface="Candara" pitchFamily="34" charset="0"/>
              </a:rPr>
              <a:t>Para </a:t>
            </a:r>
            <a:r>
              <a:rPr lang="pt-BR" sz="2400" i="1">
                <a:solidFill>
                  <a:srgbClr val="0070C0"/>
                </a:solidFill>
                <a:latin typeface="Candara" pitchFamily="34" charset="0"/>
              </a:rPr>
              <a:t>escrever; </a:t>
            </a:r>
            <a:r>
              <a:rPr lang="pt-BR" sz="2400" i="1" dirty="0">
                <a:solidFill>
                  <a:srgbClr val="0070C0"/>
                </a:solidFill>
                <a:latin typeface="Candara" pitchFamily="34" charset="0"/>
              </a:rPr>
              <a:t>projetar </a:t>
            </a:r>
            <a:r>
              <a:rPr lang="pt-BR" sz="2400" i="1">
                <a:solidFill>
                  <a:srgbClr val="0070C0"/>
                </a:solidFill>
                <a:latin typeface="Candara" pitchFamily="34" charset="0"/>
              </a:rPr>
              <a:t>apresentações e/ou </a:t>
            </a:r>
            <a:r>
              <a:rPr lang="pt-BR" sz="2400" i="1" dirty="0">
                <a:solidFill>
                  <a:srgbClr val="0070C0"/>
                </a:solidFill>
                <a:latin typeface="Candara" pitchFamily="34" charset="0"/>
              </a:rPr>
              <a:t>servir de apoio para banners</a:t>
            </a:r>
          </a:p>
          <a:p>
            <a:r>
              <a:rPr lang="pt-BR" sz="3000" b="1">
                <a:solidFill>
                  <a:srgbClr val="0070C0"/>
                </a:solidFill>
                <a:latin typeface="Candara" pitchFamily="34" charset="0"/>
              </a:rPr>
              <a:t>- Pontos </a:t>
            </a:r>
            <a:r>
              <a:rPr lang="pt-BR" sz="3000" b="1" dirty="0">
                <a:solidFill>
                  <a:srgbClr val="0070C0"/>
                </a:solidFill>
                <a:latin typeface="Candara" pitchFamily="34" charset="0"/>
              </a:rPr>
              <a:t>físicos de elétrica e adaptadores de tomadas</a:t>
            </a:r>
          </a:p>
          <a:p>
            <a:r>
              <a:rPr lang="pt-BR" sz="3000" b="1">
                <a:solidFill>
                  <a:srgbClr val="0070C0"/>
                </a:solidFill>
                <a:latin typeface="Candara" pitchFamily="34" charset="0"/>
              </a:rPr>
              <a:t>- Cadeiras </a:t>
            </a:r>
            <a:r>
              <a:rPr lang="pt-BR" sz="3000" b="1" dirty="0">
                <a:solidFill>
                  <a:srgbClr val="0070C0"/>
                </a:solidFill>
                <a:latin typeface="Candara" pitchFamily="34" charset="0"/>
              </a:rPr>
              <a:t>e mesas</a:t>
            </a:r>
          </a:p>
          <a:p>
            <a:r>
              <a:rPr lang="pt-BR" sz="3000" b="1">
                <a:solidFill>
                  <a:srgbClr val="0070C0"/>
                </a:solidFill>
                <a:latin typeface="Candara" pitchFamily="34" charset="0"/>
              </a:rPr>
              <a:t>- Canetas </a:t>
            </a:r>
            <a:r>
              <a:rPr lang="pt-BR" sz="3000" b="1" dirty="0">
                <a:solidFill>
                  <a:srgbClr val="0070C0"/>
                </a:solidFill>
                <a:latin typeface="Candara" pitchFamily="34" charset="0"/>
              </a:rPr>
              <a:t>especiais para escrever no quadro</a:t>
            </a:r>
          </a:p>
          <a:p>
            <a:r>
              <a:rPr lang="pt-BR" sz="3000" b="1">
                <a:solidFill>
                  <a:srgbClr val="0070C0"/>
                </a:solidFill>
                <a:latin typeface="Candara" pitchFamily="34" charset="0"/>
              </a:rPr>
              <a:t>- Papel </a:t>
            </a:r>
            <a:r>
              <a:rPr lang="pt-BR" sz="3000" b="1" dirty="0">
                <a:solidFill>
                  <a:srgbClr val="0070C0"/>
                </a:solidFill>
                <a:latin typeface="Candara" pitchFamily="34" charset="0"/>
              </a:rPr>
              <a:t>e canetas</a:t>
            </a:r>
            <a:endParaRPr lang="pt-BR" sz="3000" b="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7" name="CaixaDeTexto 6"/>
          <p:cNvSpPr txBox="1"/>
          <p:nvPr/>
        </p:nvSpPr>
        <p:spPr>
          <a:xfrm>
            <a:off x="1281707" y="2415332"/>
            <a:ext cx="7106226" cy="3477875"/>
          </a:xfrm>
          <a:prstGeom prst="rect">
            <a:avLst/>
          </a:prstGeom>
          <a:noFill/>
        </p:spPr>
        <p:txBody>
          <a:bodyPr wrap="square" rtlCol="0">
            <a:spAutoFit/>
          </a:bodyPr>
          <a:lstStyle/>
          <a:p>
            <a:r>
              <a:rPr lang="pt-BR" sz="4400" b="1" dirty="0">
                <a:solidFill>
                  <a:schemeClr val="accent1">
                    <a:lumMod val="50000"/>
                  </a:schemeClr>
                </a:solidFill>
                <a:latin typeface="Candara" pitchFamily="34" charset="0"/>
              </a:rPr>
              <a:t>Recursos NÃO disponíveis:</a:t>
            </a:r>
          </a:p>
          <a:p>
            <a:endParaRPr lang="pt-BR" sz="4400" b="1" u="sng" dirty="0">
              <a:solidFill>
                <a:srgbClr val="0070C0"/>
              </a:solidFill>
              <a:latin typeface="Candara" pitchFamily="34" charset="0"/>
            </a:endParaRPr>
          </a:p>
          <a:p>
            <a:pPr>
              <a:buFontTx/>
              <a:buChar char="-"/>
            </a:pPr>
            <a:r>
              <a:rPr lang="pt-BR" sz="4400" b="1">
                <a:solidFill>
                  <a:srgbClr val="0070C0"/>
                </a:solidFill>
                <a:latin typeface="Candara" pitchFamily="34" charset="0"/>
              </a:rPr>
              <a:t> Projetores </a:t>
            </a:r>
            <a:r>
              <a:rPr lang="pt-BR" sz="4400" b="1" dirty="0" err="1">
                <a:solidFill>
                  <a:srgbClr val="0070C0"/>
                </a:solidFill>
                <a:latin typeface="Candara" pitchFamily="34" charset="0"/>
              </a:rPr>
              <a:t>Multimidia</a:t>
            </a:r>
            <a:endParaRPr lang="pt-BR" sz="4400" b="1" dirty="0">
              <a:solidFill>
                <a:srgbClr val="0070C0"/>
              </a:solidFill>
              <a:latin typeface="Candara" pitchFamily="34" charset="0"/>
            </a:endParaRPr>
          </a:p>
          <a:p>
            <a:pPr>
              <a:buFontTx/>
              <a:buChar char="-"/>
            </a:pPr>
            <a:r>
              <a:rPr lang="pt-BR" sz="4400" b="1">
                <a:solidFill>
                  <a:srgbClr val="0070C0"/>
                </a:solidFill>
                <a:latin typeface="Candara" pitchFamily="34" charset="0"/>
              </a:rPr>
              <a:t> Notebooks</a:t>
            </a:r>
            <a:endParaRPr lang="pt-BR" sz="4400" b="1" dirty="0">
              <a:solidFill>
                <a:srgbClr val="0070C0"/>
              </a:solidFill>
              <a:latin typeface="Candara" pitchFamily="34" charset="0"/>
            </a:endParaRPr>
          </a:p>
          <a:p>
            <a:pPr>
              <a:buFontTx/>
              <a:buChar char="-"/>
            </a:pPr>
            <a:r>
              <a:rPr lang="pt-BR" sz="4400" b="1">
                <a:solidFill>
                  <a:srgbClr val="0070C0"/>
                </a:solidFill>
                <a:latin typeface="Candara" pitchFamily="34" charset="0"/>
              </a:rPr>
              <a:t> Equipamentos </a:t>
            </a:r>
            <a:r>
              <a:rPr lang="pt-BR" sz="4400" b="1" dirty="0">
                <a:solidFill>
                  <a:srgbClr val="0070C0"/>
                </a:solidFill>
                <a:latin typeface="Candara" pitchFamily="34" charset="0"/>
              </a:rPr>
              <a:t>de som</a:t>
            </a:r>
            <a:endParaRPr lang="pt-BR" sz="4400" b="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pic>
        <p:nvPicPr>
          <p:cNvPr id="5123" name="Picture 3"/>
          <p:cNvPicPr>
            <a:picLocks noChangeAspect="1" noChangeArrowheads="1"/>
          </p:cNvPicPr>
          <p:nvPr/>
        </p:nvPicPr>
        <p:blipFill>
          <a:blip r:embed="rId6" cstate="print"/>
          <a:srcRect/>
          <a:stretch>
            <a:fillRect/>
          </a:stretch>
        </p:blipFill>
        <p:spPr bwMode="auto">
          <a:xfrm>
            <a:off x="3386943" y="3941379"/>
            <a:ext cx="4177231" cy="2538248"/>
          </a:xfrm>
          <a:prstGeom prst="rect">
            <a:avLst/>
          </a:prstGeom>
          <a:noFill/>
          <a:ln w="9525">
            <a:noFill/>
            <a:miter lim="800000"/>
            <a:headEnd/>
            <a:tailEnd/>
          </a:ln>
        </p:spPr>
      </p:pic>
      <p:pic>
        <p:nvPicPr>
          <p:cNvPr id="5124" name="Picture 4"/>
          <p:cNvPicPr>
            <a:picLocks noChangeAspect="1" noChangeArrowheads="1"/>
          </p:cNvPicPr>
          <p:nvPr/>
        </p:nvPicPr>
        <p:blipFill>
          <a:blip r:embed="rId7" cstate="print"/>
          <a:srcRect/>
          <a:stretch>
            <a:fillRect/>
          </a:stretch>
        </p:blipFill>
        <p:spPr bwMode="auto">
          <a:xfrm>
            <a:off x="7774208" y="1831431"/>
            <a:ext cx="3025172" cy="3025172"/>
          </a:xfrm>
          <a:prstGeom prst="rect">
            <a:avLst/>
          </a:prstGeom>
          <a:noFill/>
          <a:ln w="9525">
            <a:noFill/>
            <a:miter lim="800000"/>
            <a:headEnd/>
            <a:tailEnd/>
          </a:ln>
        </p:spPr>
      </p:pic>
      <p:sp>
        <p:nvSpPr>
          <p:cNvPr id="7" name="CaixaDeTexto 6"/>
          <p:cNvSpPr txBox="1"/>
          <p:nvPr/>
        </p:nvSpPr>
        <p:spPr>
          <a:xfrm>
            <a:off x="1210701" y="1902797"/>
            <a:ext cx="9770598" cy="4955203"/>
          </a:xfrm>
          <a:prstGeom prst="rect">
            <a:avLst/>
          </a:prstGeom>
          <a:noFill/>
        </p:spPr>
        <p:txBody>
          <a:bodyPr wrap="square" rtlCol="0">
            <a:spAutoFit/>
          </a:bodyPr>
          <a:lstStyle/>
          <a:p>
            <a:r>
              <a:rPr lang="pt-BR" sz="4400" b="1" dirty="0">
                <a:solidFill>
                  <a:schemeClr val="accent1">
                    <a:lumMod val="50000"/>
                  </a:schemeClr>
                </a:solidFill>
                <a:latin typeface="Candara" pitchFamily="34" charset="0"/>
              </a:rPr>
              <a:t>Formas possíveis de apresentação:</a:t>
            </a:r>
          </a:p>
          <a:p>
            <a:pPr>
              <a:buFontTx/>
              <a:buChar char="-"/>
            </a:pPr>
            <a:r>
              <a:rPr lang="pt-BR" sz="4400" b="1" i="1">
                <a:solidFill>
                  <a:srgbClr val="0070C0"/>
                </a:solidFill>
                <a:latin typeface="Candara" pitchFamily="34" charset="0"/>
              </a:rPr>
              <a:t> Com </a:t>
            </a:r>
            <a:r>
              <a:rPr lang="pt-BR" sz="4400" b="1" i="1" dirty="0">
                <a:solidFill>
                  <a:srgbClr val="0070C0"/>
                </a:solidFill>
                <a:latin typeface="Candara" pitchFamily="34" charset="0"/>
              </a:rPr>
              <a:t>projetores </a:t>
            </a:r>
            <a:r>
              <a:rPr lang="pt-BR" sz="4400" b="1" i="1" dirty="0" err="1">
                <a:solidFill>
                  <a:srgbClr val="0070C0"/>
                </a:solidFill>
                <a:latin typeface="Candara" pitchFamily="34" charset="0"/>
              </a:rPr>
              <a:t>multimidia</a:t>
            </a:r>
            <a:endParaRPr lang="pt-BR" sz="4400" b="1" i="1" dirty="0">
              <a:solidFill>
                <a:srgbClr val="0070C0"/>
              </a:solidFill>
              <a:latin typeface="Candara" pitchFamily="34" charset="0"/>
            </a:endParaRPr>
          </a:p>
          <a:p>
            <a:pPr>
              <a:buFontTx/>
              <a:buChar char="-"/>
            </a:pPr>
            <a:endParaRPr lang="pt-BR" sz="4400" b="1" i="1" dirty="0">
              <a:solidFill>
                <a:srgbClr val="0070C0"/>
              </a:solidFill>
              <a:latin typeface="Candara" pitchFamily="34" charset="0"/>
            </a:endParaRPr>
          </a:p>
          <a:p>
            <a:pPr>
              <a:buFontTx/>
              <a:buChar char="-"/>
            </a:pPr>
            <a:r>
              <a:rPr lang="pt-BR" sz="4400" b="1" i="1">
                <a:solidFill>
                  <a:srgbClr val="0070C0"/>
                </a:solidFill>
                <a:latin typeface="Candara" pitchFamily="34" charset="0"/>
              </a:rPr>
              <a:t> Banners</a:t>
            </a:r>
            <a:endParaRPr lang="pt-BR" sz="4400" b="1" i="1" dirty="0">
              <a:solidFill>
                <a:srgbClr val="0070C0"/>
              </a:solidFill>
              <a:latin typeface="Candara" pitchFamily="34" charset="0"/>
            </a:endParaRPr>
          </a:p>
          <a:p>
            <a:r>
              <a:rPr lang="pt-BR" sz="3200" b="1" i="1" dirty="0">
                <a:solidFill>
                  <a:srgbClr val="0070C0"/>
                </a:solidFill>
                <a:latin typeface="Candara" pitchFamily="34" charset="0"/>
              </a:rPr>
              <a:t>      </a:t>
            </a:r>
            <a:r>
              <a:rPr lang="pt-BR" sz="3200" b="1" i="1" dirty="0">
                <a:solidFill>
                  <a:schemeClr val="accent2">
                    <a:lumMod val="50000"/>
                  </a:schemeClr>
                </a:solidFill>
                <a:latin typeface="Candara" pitchFamily="34" charset="0"/>
              </a:rPr>
              <a:t>70 cm </a:t>
            </a:r>
          </a:p>
          <a:p>
            <a:r>
              <a:rPr lang="pt-BR" sz="3200" b="1" i="1" dirty="0">
                <a:solidFill>
                  <a:schemeClr val="accent2">
                    <a:lumMod val="50000"/>
                  </a:schemeClr>
                </a:solidFill>
                <a:latin typeface="Candara" pitchFamily="34" charset="0"/>
              </a:rPr>
              <a:t>         x </a:t>
            </a:r>
          </a:p>
          <a:p>
            <a:r>
              <a:rPr lang="pt-BR" sz="3200" b="1" i="1" dirty="0">
                <a:solidFill>
                  <a:schemeClr val="accent2">
                    <a:lumMod val="50000"/>
                  </a:schemeClr>
                </a:solidFill>
                <a:latin typeface="Candara" pitchFamily="34" charset="0"/>
              </a:rPr>
              <a:t>     100 cm</a:t>
            </a:r>
          </a:p>
          <a:p>
            <a:endParaRPr lang="pt-BR" sz="4400" b="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additive="base">
                                        <p:cTn id="15" dur="500" fill="hold"/>
                                        <p:tgtEl>
                                          <p:spTgt spid="5124"/>
                                        </p:tgtEl>
                                        <p:attrNameLst>
                                          <p:attrName>ppt_x</p:attrName>
                                        </p:attrNameLst>
                                      </p:cBhvr>
                                      <p:tavLst>
                                        <p:tav tm="0">
                                          <p:val>
                                            <p:strVal val="#ppt_x"/>
                                          </p:val>
                                        </p:tav>
                                        <p:tav tm="100000">
                                          <p:val>
                                            <p:strVal val="#ppt_x"/>
                                          </p:val>
                                        </p:tav>
                                      </p:tavLst>
                                    </p:anim>
                                    <p:anim calcmode="lin" valueType="num">
                                      <p:cBhvr additive="base">
                                        <p:cTn id="16" dur="500" fill="hold"/>
                                        <p:tgtEl>
                                          <p:spTgt spid="51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7" name="CaixaDeTexto 6"/>
          <p:cNvSpPr txBox="1"/>
          <p:nvPr/>
        </p:nvSpPr>
        <p:spPr>
          <a:xfrm>
            <a:off x="317500" y="2237875"/>
            <a:ext cx="11256579" cy="2862322"/>
          </a:xfrm>
          <a:prstGeom prst="rect">
            <a:avLst/>
          </a:prstGeom>
          <a:noFill/>
        </p:spPr>
        <p:txBody>
          <a:bodyPr wrap="square" rtlCol="0">
            <a:spAutoFit/>
          </a:bodyPr>
          <a:lstStyle/>
          <a:p>
            <a:pPr algn="ctr"/>
            <a:r>
              <a:rPr lang="pt-BR" sz="3000" b="1" dirty="0">
                <a:solidFill>
                  <a:schemeClr val="accent1">
                    <a:lumMod val="50000"/>
                  </a:schemeClr>
                </a:solidFill>
                <a:latin typeface="Candara" pitchFamily="34" charset="0"/>
              </a:rPr>
              <a:t>Cada grupo terá um horário especial, numa grade a ser posteriormente divulgada, para fazer sua apresentação de 20 minutos.</a:t>
            </a:r>
          </a:p>
          <a:p>
            <a:pPr algn="ctr"/>
            <a:r>
              <a:rPr lang="pt-BR" sz="3000" b="1" dirty="0">
                <a:solidFill>
                  <a:schemeClr val="accent1">
                    <a:lumMod val="50000"/>
                  </a:schemeClr>
                </a:solidFill>
                <a:latin typeface="Candara" pitchFamily="34" charset="0"/>
              </a:rPr>
              <a:t>Fora deste horário, as pessoas circularão livremente entre os vários grupos de apresentadores e poderão tirar dúvidas e conversar com as equipes.</a:t>
            </a:r>
            <a:endParaRPr lang="pt-BR" sz="3000" b="1" dirty="0">
              <a:solidFill>
                <a:srgbClr val="0070C0"/>
              </a:solidFill>
              <a:latin typeface="Candara" pitchFamily="34" charset="0"/>
            </a:endParaRPr>
          </a:p>
        </p:txBody>
      </p:sp>
      <p:pic>
        <p:nvPicPr>
          <p:cNvPr id="4097" name="Picture 1"/>
          <p:cNvPicPr>
            <a:picLocks noChangeAspect="1" noChangeArrowheads="1"/>
          </p:cNvPicPr>
          <p:nvPr/>
        </p:nvPicPr>
        <p:blipFill>
          <a:blip r:embed="rId6" cstate="print"/>
          <a:srcRect/>
          <a:stretch>
            <a:fillRect/>
          </a:stretch>
        </p:blipFill>
        <p:spPr bwMode="auto">
          <a:xfrm>
            <a:off x="8333554" y="4528152"/>
            <a:ext cx="2619375" cy="1743075"/>
          </a:xfrm>
          <a:prstGeom prst="rect">
            <a:avLst/>
          </a:prstGeom>
          <a:noFill/>
          <a:ln w="9525">
            <a:noFill/>
            <a:miter lim="800000"/>
            <a:headEnd/>
            <a:tailEnd/>
          </a:ln>
        </p:spPr>
      </p:pic>
      <p:pic>
        <p:nvPicPr>
          <p:cNvPr id="4098" name="Picture 2"/>
          <p:cNvPicPr>
            <a:picLocks noChangeAspect="1" noChangeArrowheads="1"/>
          </p:cNvPicPr>
          <p:nvPr/>
        </p:nvPicPr>
        <p:blipFill>
          <a:blip r:embed="rId7" cstate="print"/>
          <a:srcRect/>
          <a:stretch>
            <a:fillRect/>
          </a:stretch>
        </p:blipFill>
        <p:spPr bwMode="auto">
          <a:xfrm>
            <a:off x="866446" y="4552950"/>
            <a:ext cx="4100189" cy="1784788"/>
          </a:xfrm>
          <a:prstGeom prst="rect">
            <a:avLst/>
          </a:prstGeom>
          <a:noFill/>
          <a:ln w="9525">
            <a:noFill/>
            <a:miter lim="800000"/>
            <a:headEnd/>
            <a:tailEnd/>
          </a:ln>
        </p:spPr>
      </p:pic>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7"/>
                                        </p:tgtEl>
                                        <p:attrNameLst>
                                          <p:attrName>style.visibility</p:attrName>
                                        </p:attrNameLst>
                                      </p:cBhvr>
                                      <p:to>
                                        <p:strVal val="visible"/>
                                      </p:to>
                                    </p:set>
                                    <p:anim calcmode="lin" valueType="num">
                                      <p:cBhvr additive="base">
                                        <p:cTn id="19" dur="500" fill="hold"/>
                                        <p:tgtEl>
                                          <p:spTgt spid="4097"/>
                                        </p:tgtEl>
                                        <p:attrNameLst>
                                          <p:attrName>ppt_x</p:attrName>
                                        </p:attrNameLst>
                                      </p:cBhvr>
                                      <p:tavLst>
                                        <p:tav tm="0">
                                          <p:val>
                                            <p:strVal val="#ppt_x"/>
                                          </p:val>
                                        </p:tav>
                                        <p:tav tm="100000">
                                          <p:val>
                                            <p:strVal val="#ppt_x"/>
                                          </p:val>
                                        </p:tav>
                                      </p:tavLst>
                                    </p:anim>
                                    <p:anim calcmode="lin" valueType="num">
                                      <p:cBhvr additive="base">
                                        <p:cTn id="20"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6" name="CaixaDeTexto 5"/>
          <p:cNvSpPr txBox="1"/>
          <p:nvPr/>
        </p:nvSpPr>
        <p:spPr>
          <a:xfrm>
            <a:off x="292517" y="2251759"/>
            <a:ext cx="11256579" cy="3323987"/>
          </a:xfrm>
          <a:prstGeom prst="rect">
            <a:avLst/>
          </a:prstGeom>
          <a:noFill/>
        </p:spPr>
        <p:txBody>
          <a:bodyPr wrap="square" rtlCol="0">
            <a:spAutoFit/>
          </a:bodyPr>
          <a:lstStyle/>
          <a:p>
            <a:pPr algn="ctr"/>
            <a:r>
              <a:rPr lang="pt-BR" sz="3000" b="1" dirty="0">
                <a:solidFill>
                  <a:schemeClr val="accent1">
                    <a:lumMod val="50000"/>
                  </a:schemeClr>
                </a:solidFill>
                <a:latin typeface="Candara" pitchFamily="34" charset="0"/>
              </a:rPr>
              <a:t>Cada </a:t>
            </a:r>
            <a:r>
              <a:rPr lang="pt-BR" sz="3000" b="1">
                <a:solidFill>
                  <a:schemeClr val="accent1">
                    <a:lumMod val="50000"/>
                  </a:schemeClr>
                </a:solidFill>
                <a:latin typeface="Candara" pitchFamily="34" charset="0"/>
              </a:rPr>
              <a:t>grupo poderá levar </a:t>
            </a:r>
            <a:r>
              <a:rPr lang="pt-BR" sz="3000" b="1" dirty="0">
                <a:solidFill>
                  <a:schemeClr val="accent1">
                    <a:lumMod val="50000"/>
                  </a:schemeClr>
                </a:solidFill>
                <a:latin typeface="Candara" pitchFamily="34" charset="0"/>
              </a:rPr>
              <a:t>outros materiais de divulgação como:</a:t>
            </a:r>
          </a:p>
          <a:p>
            <a:pPr algn="ctr">
              <a:buFontTx/>
              <a:buChar char="-"/>
            </a:pPr>
            <a:r>
              <a:rPr lang="pt-BR" sz="3000" b="1">
                <a:solidFill>
                  <a:srgbClr val="0070C0"/>
                </a:solidFill>
                <a:latin typeface="Candara" pitchFamily="34" charset="0"/>
              </a:rPr>
              <a:t> Cartazes</a:t>
            </a:r>
            <a:r>
              <a:rPr lang="pt-BR" sz="3000" b="1" dirty="0">
                <a:solidFill>
                  <a:srgbClr val="0070C0"/>
                </a:solidFill>
                <a:latin typeface="Candara" pitchFamily="34" charset="0"/>
              </a:rPr>
              <a:t>;</a:t>
            </a:r>
          </a:p>
          <a:p>
            <a:pPr algn="ctr">
              <a:buFontTx/>
              <a:buChar char="-"/>
            </a:pPr>
            <a:r>
              <a:rPr lang="pt-BR" sz="3000" b="1">
                <a:solidFill>
                  <a:srgbClr val="0070C0"/>
                </a:solidFill>
                <a:latin typeface="Candara" pitchFamily="34" charset="0"/>
              </a:rPr>
              <a:t> Folhetos</a:t>
            </a:r>
            <a:r>
              <a:rPr lang="pt-BR" sz="3000" b="1" dirty="0">
                <a:solidFill>
                  <a:srgbClr val="0070C0"/>
                </a:solidFill>
                <a:latin typeface="Candara" pitchFamily="34" charset="0"/>
              </a:rPr>
              <a:t>; </a:t>
            </a:r>
          </a:p>
          <a:p>
            <a:pPr algn="ctr">
              <a:buFontTx/>
              <a:buChar char="-"/>
            </a:pPr>
            <a:r>
              <a:rPr lang="pt-BR" sz="3000" b="1">
                <a:solidFill>
                  <a:srgbClr val="0070C0"/>
                </a:solidFill>
                <a:latin typeface="Candara" pitchFamily="34" charset="0"/>
              </a:rPr>
              <a:t> CDs</a:t>
            </a:r>
            <a:r>
              <a:rPr lang="pt-BR" sz="3000" b="1" dirty="0">
                <a:solidFill>
                  <a:srgbClr val="0070C0"/>
                </a:solidFill>
                <a:latin typeface="Candara" pitchFamily="34" charset="0"/>
              </a:rPr>
              <a:t>/DVDs;</a:t>
            </a:r>
          </a:p>
          <a:p>
            <a:pPr algn="ctr">
              <a:buFontTx/>
              <a:buChar char="-"/>
            </a:pPr>
            <a:r>
              <a:rPr lang="pt-BR" sz="3000" b="1">
                <a:solidFill>
                  <a:srgbClr val="0070C0"/>
                </a:solidFill>
                <a:latin typeface="Candara" pitchFamily="34" charset="0"/>
              </a:rPr>
              <a:t> Fotos</a:t>
            </a:r>
            <a:r>
              <a:rPr lang="pt-BR" sz="3000" b="1" dirty="0">
                <a:solidFill>
                  <a:srgbClr val="0070C0"/>
                </a:solidFill>
                <a:latin typeface="Candara" pitchFamily="34" charset="0"/>
              </a:rPr>
              <a:t>;</a:t>
            </a:r>
          </a:p>
          <a:p>
            <a:pPr algn="ctr">
              <a:buFontTx/>
              <a:buChar char="-"/>
            </a:pPr>
            <a:r>
              <a:rPr lang="pt-BR" sz="3000" b="1" dirty="0">
                <a:solidFill>
                  <a:srgbClr val="0070C0"/>
                </a:solidFill>
                <a:latin typeface="Candara" pitchFamily="34" charset="0"/>
              </a:rPr>
              <a:t> Outros</a:t>
            </a:r>
          </a:p>
          <a:p>
            <a:pPr algn="ctr"/>
            <a:r>
              <a:rPr lang="pt-BR" sz="3000" b="1" dirty="0">
                <a:solidFill>
                  <a:schemeClr val="accent1">
                    <a:lumMod val="50000"/>
                  </a:schemeClr>
                </a:solidFill>
                <a:latin typeface="Candara" pitchFamily="34" charset="0"/>
              </a:rPr>
              <a:t>Para </a:t>
            </a:r>
            <a:r>
              <a:rPr lang="pt-BR" sz="3000" b="1">
                <a:solidFill>
                  <a:schemeClr val="accent1">
                    <a:lumMod val="50000"/>
                  </a:schemeClr>
                </a:solidFill>
                <a:latin typeface="Candara" pitchFamily="34" charset="0"/>
              </a:rPr>
              <a:t>serem distribuídos aos visitantes.</a:t>
            </a:r>
            <a:endParaRPr lang="pt-BR" sz="3000" b="1"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6" name="CaixaDeTexto 5"/>
          <p:cNvSpPr txBox="1"/>
          <p:nvPr/>
        </p:nvSpPr>
        <p:spPr>
          <a:xfrm>
            <a:off x="425669" y="2442121"/>
            <a:ext cx="11256579" cy="2031325"/>
          </a:xfrm>
          <a:prstGeom prst="rect">
            <a:avLst/>
          </a:prstGeom>
          <a:noFill/>
        </p:spPr>
        <p:txBody>
          <a:bodyPr wrap="square" rtlCol="0">
            <a:spAutoFit/>
          </a:bodyPr>
          <a:lstStyle/>
          <a:p>
            <a:pPr algn="ctr"/>
            <a:r>
              <a:rPr lang="pt-BR" sz="3000" b="1">
                <a:solidFill>
                  <a:schemeClr val="accent1">
                    <a:lumMod val="50000"/>
                  </a:schemeClr>
                </a:solidFill>
                <a:latin typeface="Candara" pitchFamily="34" charset="0"/>
              </a:rPr>
              <a:t>Para mais informações, </a:t>
            </a:r>
            <a:r>
              <a:rPr lang="pt-BR" sz="3000" b="1" dirty="0">
                <a:solidFill>
                  <a:schemeClr val="accent1">
                    <a:lumMod val="50000"/>
                  </a:schemeClr>
                </a:solidFill>
                <a:latin typeface="Candara" pitchFamily="34" charset="0"/>
              </a:rPr>
              <a:t>escreva para:</a:t>
            </a:r>
          </a:p>
          <a:p>
            <a:pPr algn="ctr"/>
            <a:endParaRPr lang="pt-BR" sz="3000" b="1" dirty="0">
              <a:solidFill>
                <a:schemeClr val="accent1">
                  <a:lumMod val="50000"/>
                </a:schemeClr>
              </a:solidFill>
              <a:latin typeface="Candara" pitchFamily="34" charset="0"/>
            </a:endParaRPr>
          </a:p>
          <a:p>
            <a:pPr algn="ctr"/>
            <a:r>
              <a:rPr lang="pt-BR" sz="6600" b="1" dirty="0">
                <a:solidFill>
                  <a:schemeClr val="accent1">
                    <a:lumMod val="50000"/>
                  </a:schemeClr>
                </a:solidFill>
                <a:latin typeface="Candara" pitchFamily="34" charset="0"/>
              </a:rPr>
              <a:t>alianca@alianca.org.br</a:t>
            </a: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6" name="CaixaDeTexto 5"/>
          <p:cNvSpPr txBox="1"/>
          <p:nvPr/>
        </p:nvSpPr>
        <p:spPr>
          <a:xfrm>
            <a:off x="634644" y="2710134"/>
            <a:ext cx="10874184" cy="1754326"/>
          </a:xfrm>
          <a:prstGeom prst="rect">
            <a:avLst/>
          </a:prstGeom>
          <a:noFill/>
        </p:spPr>
        <p:txBody>
          <a:bodyPr wrap="square" rtlCol="0">
            <a:spAutoFit/>
          </a:bodyPr>
          <a:lstStyle/>
          <a:p>
            <a:pPr algn="ctr"/>
            <a:r>
              <a:rPr lang="pt-BR" sz="3600" b="1" dirty="0">
                <a:solidFill>
                  <a:schemeClr val="accent1">
                    <a:lumMod val="50000"/>
                  </a:schemeClr>
                </a:solidFill>
                <a:latin typeface="Candara" pitchFamily="34" charset="0"/>
              </a:rPr>
              <a:t>Novas ações ou “repaginação” de ações que trouxeram inovações/</a:t>
            </a:r>
            <a:r>
              <a:rPr lang="pt-BR" sz="3600" b="1">
                <a:solidFill>
                  <a:schemeClr val="accent1">
                    <a:lumMod val="50000"/>
                  </a:schemeClr>
                </a:solidFill>
                <a:latin typeface="Candara" pitchFamily="34" charset="0"/>
              </a:rPr>
              <a:t>melhoras às tarefas que servem à </a:t>
            </a:r>
            <a:r>
              <a:rPr lang="pt-BR" sz="3600" b="1" dirty="0">
                <a:solidFill>
                  <a:schemeClr val="accent1">
                    <a:lumMod val="50000"/>
                  </a:schemeClr>
                </a:solidFill>
                <a:latin typeface="Candara" pitchFamily="34" charset="0"/>
              </a:rPr>
              <a:t>causa do Cristo.</a:t>
            </a: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8" name="CaixaDeTexto 57"/>
          <p:cNvSpPr txBox="1"/>
          <p:nvPr/>
        </p:nvSpPr>
        <p:spPr>
          <a:xfrm>
            <a:off x="3464719" y="321471"/>
            <a:ext cx="5322094" cy="1200329"/>
          </a:xfrm>
          <a:prstGeom prst="rect">
            <a:avLst/>
          </a:prstGeom>
          <a:noFill/>
        </p:spPr>
        <p:txBody>
          <a:bodyPr wrap="squar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59" name="CaixaDeTexto 58"/>
          <p:cNvSpPr txBox="1"/>
          <p:nvPr/>
        </p:nvSpPr>
        <p:spPr>
          <a:xfrm>
            <a:off x="457200" y="1732672"/>
            <a:ext cx="11177752" cy="3970318"/>
          </a:xfrm>
          <a:prstGeom prst="rect">
            <a:avLst/>
          </a:prstGeom>
          <a:noFill/>
        </p:spPr>
        <p:txBody>
          <a:bodyPr wrap="square" rtlCol="0">
            <a:spAutoFit/>
          </a:bodyPr>
          <a:lstStyle/>
          <a:p>
            <a:pPr algn="ctr"/>
            <a:r>
              <a:rPr lang="pt-BR" sz="3600" b="1" dirty="0">
                <a:solidFill>
                  <a:schemeClr val="accent1">
                    <a:lumMod val="50000"/>
                  </a:schemeClr>
                </a:solidFill>
                <a:latin typeface="Candara" pitchFamily="34" charset="0"/>
              </a:rPr>
              <a:t>Para esta atividade de sábado, dia 1 de julho, no período da tarde</a:t>
            </a:r>
            <a:r>
              <a:rPr lang="pt-BR" sz="3600" b="1">
                <a:solidFill>
                  <a:schemeClr val="accent1">
                    <a:lumMod val="50000"/>
                  </a:schemeClr>
                </a:solidFill>
                <a:latin typeface="Candara" pitchFamily="34" charset="0"/>
              </a:rPr>
              <a:t>, foram elaborados </a:t>
            </a:r>
            <a:r>
              <a:rPr lang="pt-BR" sz="3600" b="1" dirty="0">
                <a:solidFill>
                  <a:schemeClr val="accent1">
                    <a:lumMod val="50000"/>
                  </a:schemeClr>
                </a:solidFill>
                <a:latin typeface="Candara" pitchFamily="34" charset="0"/>
              </a:rPr>
              <a:t>4 (quatro) grandes temas:</a:t>
            </a:r>
          </a:p>
          <a:p>
            <a:pPr algn="ctr"/>
            <a:endParaRPr lang="pt-BR" sz="3600" b="1" dirty="0">
              <a:solidFill>
                <a:schemeClr val="accent1">
                  <a:lumMod val="50000"/>
                </a:schemeClr>
              </a:solidFill>
              <a:latin typeface="Candara" pitchFamily="34" charset="0"/>
            </a:endParaRPr>
          </a:p>
          <a:p>
            <a:pPr marL="742950" indent="-742950" algn="ctr">
              <a:buAutoNum type="arabicParenR"/>
            </a:pPr>
            <a:r>
              <a:rPr lang="pt-BR" sz="3600" b="1" i="1">
                <a:solidFill>
                  <a:schemeClr val="accent1">
                    <a:lumMod val="75000"/>
                  </a:schemeClr>
                </a:solidFill>
                <a:latin typeface="Candara" pitchFamily="34" charset="0"/>
              </a:rPr>
              <a:t>Processos </a:t>
            </a:r>
            <a:r>
              <a:rPr lang="pt-BR" sz="3600" b="1" i="1" dirty="0">
                <a:solidFill>
                  <a:schemeClr val="accent1">
                    <a:lumMod val="75000"/>
                  </a:schemeClr>
                </a:solidFill>
                <a:latin typeface="Candara" pitchFamily="34" charset="0"/>
              </a:rPr>
              <a:t>Educacionais</a:t>
            </a:r>
          </a:p>
          <a:p>
            <a:pPr marL="742950" indent="-742950" algn="ctr">
              <a:buAutoNum type="arabicParenR"/>
            </a:pPr>
            <a:r>
              <a:rPr lang="pt-BR" sz="3600" b="1" i="1" dirty="0">
                <a:solidFill>
                  <a:schemeClr val="accent1">
                    <a:lumMod val="75000"/>
                  </a:schemeClr>
                </a:solidFill>
                <a:latin typeface="Candara" pitchFamily="34" charset="0"/>
              </a:rPr>
              <a:t>Processos de Evangelização do Ser</a:t>
            </a:r>
          </a:p>
          <a:p>
            <a:pPr marL="742950" indent="-742950" algn="ctr">
              <a:buAutoNum type="arabicParenR"/>
            </a:pPr>
            <a:r>
              <a:rPr lang="pt-BR" sz="3600" b="1" i="1" dirty="0">
                <a:solidFill>
                  <a:schemeClr val="accent1">
                    <a:lumMod val="75000"/>
                  </a:schemeClr>
                </a:solidFill>
                <a:latin typeface="Candara" pitchFamily="34" charset="0"/>
              </a:rPr>
              <a:t>Mediunidade</a:t>
            </a:r>
          </a:p>
          <a:p>
            <a:pPr marL="742950" indent="-742950" algn="ctr">
              <a:buAutoNum type="arabicParenR"/>
            </a:pPr>
            <a:r>
              <a:rPr lang="pt-BR" sz="3600" b="1" i="1" dirty="0">
                <a:solidFill>
                  <a:schemeClr val="accent1">
                    <a:lumMod val="75000"/>
                  </a:schemeClr>
                </a:solidFill>
                <a:latin typeface="Candara" pitchFamily="34" charset="0"/>
              </a:rPr>
              <a:t>Integração Social</a:t>
            </a:r>
          </a:p>
        </p:txBody>
      </p:sp>
    </p:spTree>
    <p:extLst>
      <p:ext uri="{BB962C8B-B14F-4D97-AF65-F5344CB8AC3E}">
        <p14:creationId xmlns:p14="http://schemas.microsoft.com/office/powerpoint/2010/main" xmlns="" val="22254157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8" name="CaixaDeTexto 7"/>
          <p:cNvSpPr txBox="1"/>
          <p:nvPr/>
        </p:nvSpPr>
        <p:spPr>
          <a:xfrm>
            <a:off x="650410" y="1779969"/>
            <a:ext cx="10874184" cy="4154984"/>
          </a:xfrm>
          <a:prstGeom prst="rect">
            <a:avLst/>
          </a:prstGeom>
          <a:noFill/>
        </p:spPr>
        <p:txBody>
          <a:bodyPr wrap="square" rtlCol="0">
            <a:spAutoFit/>
          </a:bodyPr>
          <a:lstStyle/>
          <a:p>
            <a:r>
              <a:rPr lang="pt-BR" sz="2400" b="1" dirty="0">
                <a:solidFill>
                  <a:srgbClr val="002060"/>
                </a:solidFill>
              </a:rPr>
              <a:t>Processos Educacionais na Aliança</a:t>
            </a:r>
            <a:endParaRPr lang="pt-BR" sz="2400" dirty="0">
              <a:solidFill>
                <a:srgbClr val="002060"/>
              </a:solidFill>
            </a:endParaRPr>
          </a:p>
          <a:p>
            <a:r>
              <a:rPr lang="pt-BR" sz="2400" dirty="0">
                <a:solidFill>
                  <a:srgbClr val="002060"/>
                </a:solidFill>
              </a:rPr>
              <a:t/>
            </a:r>
            <a:br>
              <a:rPr lang="pt-BR" sz="2400" dirty="0">
                <a:solidFill>
                  <a:srgbClr val="002060"/>
                </a:solidFill>
              </a:rPr>
            </a:br>
            <a:r>
              <a:rPr lang="pt-BR" sz="2400" dirty="0">
                <a:solidFill>
                  <a:srgbClr val="002060"/>
                </a:solidFill>
              </a:rPr>
              <a:t>Oportunidade para compartilhar experiências inovadoras com processos em que a finalidade é a melhoria dos recursos de informar, educar, motivar no processo de transmissão de conhecimentos, informações e experiências.</a:t>
            </a:r>
          </a:p>
          <a:p>
            <a:r>
              <a:rPr lang="pt-BR" sz="2400" dirty="0">
                <a:solidFill>
                  <a:srgbClr val="002060"/>
                </a:solidFill>
              </a:rPr>
              <a:t/>
            </a:r>
            <a:br>
              <a:rPr lang="pt-BR" sz="2400" dirty="0">
                <a:solidFill>
                  <a:srgbClr val="002060"/>
                </a:solidFill>
              </a:rPr>
            </a:br>
            <a:r>
              <a:rPr lang="pt-BR" sz="2400" dirty="0">
                <a:solidFill>
                  <a:srgbClr val="002060"/>
                </a:solidFill>
              </a:rPr>
              <a:t>Por exemplo, se foram testados com êxito formas criativas de melhorar o rendimento no curso de Expositores, de Entrevistadores, ou então as técnicas em aulas específicas nos programas de Evangelização, tais experiências podem ser compartilhadas para que mais pessoas alcancem melhor nível de excelência na realização destas atividades de capacitação.</a:t>
            </a:r>
          </a:p>
        </p:txBody>
      </p:sp>
      <p:sp>
        <p:nvSpPr>
          <p:cNvPr id="9" name="CaixaDeTexto 8"/>
          <p:cNvSpPr txBox="1"/>
          <p:nvPr/>
        </p:nvSpPr>
        <p:spPr>
          <a:xfrm>
            <a:off x="3895253" y="445154"/>
            <a:ext cx="4051109" cy="1200329"/>
          </a:xfrm>
          <a:prstGeom prst="rect">
            <a:avLst/>
          </a:prstGeom>
          <a:noFill/>
        </p:spPr>
        <p:txBody>
          <a:bodyPr wrap="squar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Tree>
    <p:extLst>
      <p:ext uri="{BB962C8B-B14F-4D97-AF65-F5344CB8AC3E}">
        <p14:creationId xmlns:p14="http://schemas.microsoft.com/office/powerpoint/2010/main" xmlns="" val="17315389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13" name="CaixaDeTexto 12"/>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14" name="CaixaDeTexto 13"/>
          <p:cNvSpPr txBox="1"/>
          <p:nvPr/>
        </p:nvSpPr>
        <p:spPr>
          <a:xfrm>
            <a:off x="650410" y="1779969"/>
            <a:ext cx="10874184" cy="3046988"/>
          </a:xfrm>
          <a:prstGeom prst="rect">
            <a:avLst/>
          </a:prstGeom>
          <a:noFill/>
        </p:spPr>
        <p:txBody>
          <a:bodyPr wrap="square" rtlCol="0">
            <a:spAutoFit/>
          </a:bodyPr>
          <a:lstStyle/>
          <a:p>
            <a:r>
              <a:rPr lang="pt-BR" sz="2400" b="1" dirty="0">
                <a:solidFill>
                  <a:srgbClr val="002060"/>
                </a:solidFill>
              </a:rPr>
              <a:t>Processos de Evangelização do Ser</a:t>
            </a:r>
            <a:endParaRPr lang="pt-BR" sz="2400" dirty="0">
              <a:solidFill>
                <a:srgbClr val="002060"/>
              </a:solidFill>
            </a:endParaRPr>
          </a:p>
          <a:p>
            <a:r>
              <a:rPr lang="pt-BR" sz="2400" dirty="0">
                <a:solidFill>
                  <a:srgbClr val="002060"/>
                </a:solidFill>
              </a:rPr>
              <a:t/>
            </a:r>
            <a:br>
              <a:rPr lang="pt-BR" sz="2400" dirty="0">
                <a:solidFill>
                  <a:srgbClr val="002060"/>
                </a:solidFill>
              </a:rPr>
            </a:br>
            <a:r>
              <a:rPr lang="pt-BR" sz="2400" dirty="0">
                <a:solidFill>
                  <a:srgbClr val="002060"/>
                </a:solidFill>
              </a:rPr>
              <a:t>Momento para apresentar experiências úteis ao melhor aproveitamento no decurso dos programas de Evangelização do Ser em nossa Aliança. Podem ser compartilhadas vivências e abordagens mais intensas em grupo, posturas, práticas e exercícios empregados por dirigentes e expositores. Também será útil apresentar observações ou experiências que contribuam para explicar e acompanhar ferramentas de auto-observação e apoio à reforma íntima.</a:t>
            </a: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7" name="CaixaDeTexto 6"/>
          <p:cNvSpPr txBox="1"/>
          <p:nvPr/>
        </p:nvSpPr>
        <p:spPr>
          <a:xfrm>
            <a:off x="3895253" y="40621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8" name="CaixaDeTexto 7"/>
          <p:cNvSpPr txBox="1"/>
          <p:nvPr/>
        </p:nvSpPr>
        <p:spPr>
          <a:xfrm>
            <a:off x="650409" y="1606543"/>
            <a:ext cx="11063369" cy="4893647"/>
          </a:xfrm>
          <a:prstGeom prst="rect">
            <a:avLst/>
          </a:prstGeom>
          <a:noFill/>
        </p:spPr>
        <p:txBody>
          <a:bodyPr wrap="square" rtlCol="0">
            <a:spAutoFit/>
          </a:bodyPr>
          <a:lstStyle/>
          <a:p>
            <a:r>
              <a:rPr lang="pt-BR" sz="2400" b="1" dirty="0">
                <a:solidFill>
                  <a:srgbClr val="002060"/>
                </a:solidFill>
              </a:rPr>
              <a:t>Mediunidade</a:t>
            </a:r>
            <a:endParaRPr lang="pt-BR" sz="2400" dirty="0">
              <a:solidFill>
                <a:srgbClr val="002060"/>
              </a:solidFill>
            </a:endParaRPr>
          </a:p>
          <a:p>
            <a:r>
              <a:rPr lang="pt-BR" sz="2400" dirty="0">
                <a:solidFill>
                  <a:srgbClr val="002060"/>
                </a:solidFill>
              </a:rPr>
              <a:t/>
            </a:r>
            <a:br>
              <a:rPr lang="pt-BR" sz="2400" dirty="0">
                <a:solidFill>
                  <a:srgbClr val="002060"/>
                </a:solidFill>
              </a:rPr>
            </a:br>
            <a:r>
              <a:rPr lang="pt-BR" sz="2400" dirty="0">
                <a:solidFill>
                  <a:srgbClr val="002060"/>
                </a:solidFill>
              </a:rPr>
              <a:t>Espaço oferecido às pessoas que tenham desenvolvido esforços para melhoria e aperfeiçoamento da prática mediúnica compartilharem suas experiências. Podem ser expostas técnicas específicas para aulas, técnicas úteis para uso pelos monitores durante exercícios práticos, programas auxiliares de treinamento, reciclagem e revisão de grupos mediúnicos.</a:t>
            </a:r>
          </a:p>
          <a:p>
            <a:r>
              <a:rPr lang="pt-BR" sz="2400" dirty="0">
                <a:solidFill>
                  <a:srgbClr val="002060"/>
                </a:solidFill>
              </a:rPr>
              <a:t/>
            </a:r>
            <a:br>
              <a:rPr lang="pt-BR" sz="2400" dirty="0">
                <a:solidFill>
                  <a:srgbClr val="002060"/>
                </a:solidFill>
              </a:rPr>
            </a:br>
            <a:r>
              <a:rPr lang="pt-BR" sz="2400" dirty="0">
                <a:solidFill>
                  <a:srgbClr val="002060"/>
                </a:solidFill>
              </a:rPr>
              <a:t>Também podem ser apresentados estudos que auxiliem a valorizar a experiência mediúnica no cotidiano dos Discípulos de Jesus e sua conexão com o plano superior, ou ainda a harmonização da mediunidade na vida de crianças e adolescentes. Também podem ser mostradas práticas de intercâmbio para atividades </a:t>
            </a:r>
            <a:r>
              <a:rPr lang="pt-BR" sz="2400" dirty="0" err="1">
                <a:solidFill>
                  <a:srgbClr val="002060"/>
                </a:solidFill>
              </a:rPr>
              <a:t>socorristas</a:t>
            </a:r>
            <a:r>
              <a:rPr lang="pt-BR" sz="2400" dirty="0">
                <a:solidFill>
                  <a:srgbClr val="002060"/>
                </a:solidFill>
              </a:rPr>
              <a:t>, orientação do plano superior, atividade psicográfica ou complementos à assistência espiritual.</a:t>
            </a: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e Soluções </a:t>
            </a:r>
          </a:p>
          <a:p>
            <a:pPr algn="ctr"/>
            <a:r>
              <a:rPr lang="pt-BR" sz="3600" b="1">
                <a:solidFill>
                  <a:srgbClr val="C00000"/>
                </a:solidFill>
                <a:latin typeface="Candara" pitchFamily="34" charset="0"/>
              </a:rPr>
              <a:t>para melhor Servir</a:t>
            </a:r>
            <a:endParaRPr lang="pt-BR" sz="3600" b="1" dirty="0">
              <a:solidFill>
                <a:srgbClr val="C00000"/>
              </a:solidFill>
              <a:latin typeface="Candara" pitchFamily="34" charset="0"/>
            </a:endParaRPr>
          </a:p>
        </p:txBody>
      </p:sp>
      <p:sp>
        <p:nvSpPr>
          <p:cNvPr id="6" name="CaixaDeTexto 5"/>
          <p:cNvSpPr txBox="1"/>
          <p:nvPr/>
        </p:nvSpPr>
        <p:spPr>
          <a:xfrm>
            <a:off x="650410" y="1779969"/>
            <a:ext cx="10874184" cy="4524315"/>
          </a:xfrm>
          <a:prstGeom prst="rect">
            <a:avLst/>
          </a:prstGeom>
          <a:noFill/>
        </p:spPr>
        <p:txBody>
          <a:bodyPr wrap="square" rtlCol="0">
            <a:spAutoFit/>
          </a:bodyPr>
          <a:lstStyle/>
          <a:p>
            <a:r>
              <a:rPr lang="pt-BR" sz="2400" b="1" dirty="0">
                <a:solidFill>
                  <a:srgbClr val="002060"/>
                </a:solidFill>
              </a:rPr>
              <a:t>Integração Social</a:t>
            </a:r>
            <a:endParaRPr lang="pt-BR" sz="2400" dirty="0">
              <a:solidFill>
                <a:srgbClr val="002060"/>
              </a:solidFill>
            </a:endParaRPr>
          </a:p>
          <a:p>
            <a:r>
              <a:rPr lang="pt-BR" sz="2400" dirty="0">
                <a:solidFill>
                  <a:srgbClr val="002060"/>
                </a:solidFill>
              </a:rPr>
              <a:t/>
            </a:r>
            <a:br>
              <a:rPr lang="pt-BR" sz="2400" dirty="0">
                <a:solidFill>
                  <a:srgbClr val="002060"/>
                </a:solidFill>
              </a:rPr>
            </a:br>
            <a:r>
              <a:rPr lang="pt-BR" sz="2400" dirty="0">
                <a:solidFill>
                  <a:srgbClr val="002060"/>
                </a:solidFill>
              </a:rPr>
              <a:t>As casas espíritas costumam estar associadas a atividades de assistência social já consagradas no meio espírita e que habitualmente constituem rico campo de experiências coletivas, para aprendizado e vivência fraterna. </a:t>
            </a:r>
          </a:p>
          <a:p>
            <a:r>
              <a:rPr lang="pt-BR" sz="2400" dirty="0">
                <a:solidFill>
                  <a:srgbClr val="002060"/>
                </a:solidFill>
              </a:rPr>
              <a:t>Nessa área, a criatividade merece ser reconhecida para sair da rotina, enfrentar os desafios da atualidade e ampliar as possibilidades de melhor servir, aliadas à transformação interior dos voluntários.</a:t>
            </a:r>
          </a:p>
          <a:p>
            <a:r>
              <a:rPr lang="pt-BR" sz="2400" dirty="0">
                <a:solidFill>
                  <a:srgbClr val="002060"/>
                </a:solidFill>
              </a:rPr>
              <a:t> </a:t>
            </a:r>
          </a:p>
          <a:p>
            <a:r>
              <a:rPr lang="pt-BR" sz="2400" dirty="0">
                <a:solidFill>
                  <a:srgbClr val="002060"/>
                </a:solidFill>
              </a:rPr>
              <a:t>Serão bem-vindas as apresentações que motivarem alunos, servidores, discípulos e voluntários em geral a construírem uma sociedade mais espiritualizada no presente e no futuro.</a:t>
            </a: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7" name="CaixaDeTexto 6"/>
          <p:cNvSpPr txBox="1"/>
          <p:nvPr/>
        </p:nvSpPr>
        <p:spPr>
          <a:xfrm>
            <a:off x="634644" y="2710134"/>
            <a:ext cx="10874184" cy="3108543"/>
          </a:xfrm>
          <a:prstGeom prst="rect">
            <a:avLst/>
          </a:prstGeom>
          <a:noFill/>
        </p:spPr>
        <p:txBody>
          <a:bodyPr wrap="square" rtlCol="0">
            <a:spAutoFit/>
          </a:bodyPr>
          <a:lstStyle/>
          <a:p>
            <a:pPr algn="ctr"/>
            <a:r>
              <a:rPr lang="pt-BR" sz="5400" b="1" dirty="0">
                <a:solidFill>
                  <a:schemeClr val="accent1">
                    <a:lumMod val="50000"/>
                  </a:schemeClr>
                </a:solidFill>
                <a:latin typeface="Candara" pitchFamily="34" charset="0"/>
              </a:rPr>
              <a:t>Tempo para a apresentação:</a:t>
            </a:r>
          </a:p>
          <a:p>
            <a:pPr algn="ctr"/>
            <a:endParaRPr lang="pt-BR" sz="5400" b="1" dirty="0">
              <a:solidFill>
                <a:schemeClr val="accent1">
                  <a:lumMod val="50000"/>
                </a:schemeClr>
              </a:solidFill>
              <a:latin typeface="Candara" pitchFamily="34" charset="0"/>
            </a:endParaRPr>
          </a:p>
          <a:p>
            <a:pPr algn="ctr"/>
            <a:r>
              <a:rPr lang="pt-BR" sz="8800" b="1" u="sng" dirty="0">
                <a:solidFill>
                  <a:srgbClr val="0070C0"/>
                </a:solidFill>
                <a:latin typeface="Candara" pitchFamily="34" charset="0"/>
              </a:rPr>
              <a:t>20 minutos</a:t>
            </a:r>
          </a:p>
        </p:txBody>
      </p:sp>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p:cNvPicPr>
            <a:picLocks/>
          </p:cNvPicPr>
          <p:nvPr>
            <p:custDataLst>
              <p:tags r:id="rId1"/>
            </p:custDataLst>
          </p:nvPr>
        </p:nvPicPr>
        <p:blipFill>
          <a:blip r:embed="rId4"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3" name="06"/>
          <p:cNvPicPr>
            <a:picLocks/>
          </p:cNvPicPr>
          <p:nvPr>
            <p:custDataLst>
              <p:tags r:id="rId2"/>
            </p:custDataLst>
          </p:nvPr>
        </p:nvPicPr>
        <p:blipFill>
          <a:blip r:embed="rId5" cstate="email">
            <a:extLst>
              <a:ext uri="{28A0092B-C50C-407E-A947-70E740481C1C}">
                <a14:useLocalDpi xmlns:a14="http://schemas.microsoft.com/office/drawing/2010/main" xmlns=""/>
              </a:ext>
            </a:extLst>
          </a:blip>
          <a:stretch>
            <a:fillRect/>
          </a:stretch>
        </p:blipFill>
        <p:spPr>
          <a:xfrm>
            <a:off x="317500" y="0"/>
            <a:ext cx="11874500" cy="6858000"/>
          </a:xfrm>
          <a:prstGeom prst="rect">
            <a:avLst/>
          </a:prstGeom>
        </p:spPr>
      </p:pic>
      <p:sp>
        <p:nvSpPr>
          <p:cNvPr id="5" name="CaixaDeTexto 4"/>
          <p:cNvSpPr txBox="1"/>
          <p:nvPr/>
        </p:nvSpPr>
        <p:spPr>
          <a:xfrm>
            <a:off x="3895253" y="445154"/>
            <a:ext cx="4051109" cy="1200329"/>
          </a:xfrm>
          <a:prstGeom prst="rect">
            <a:avLst/>
          </a:prstGeom>
          <a:noFill/>
        </p:spPr>
        <p:txBody>
          <a:bodyPr wrap="none" rtlCol="0">
            <a:spAutoFit/>
          </a:bodyPr>
          <a:lstStyle/>
          <a:p>
            <a:pPr algn="ctr"/>
            <a:r>
              <a:rPr lang="pt-BR" sz="3600" b="1">
                <a:solidFill>
                  <a:srgbClr val="C00000"/>
                </a:solidFill>
                <a:latin typeface="Candara" pitchFamily="34" charset="0"/>
              </a:rPr>
              <a:t>Práticas </a:t>
            </a:r>
            <a:r>
              <a:rPr lang="pt-BR" sz="3600" b="1" dirty="0">
                <a:solidFill>
                  <a:srgbClr val="C00000"/>
                </a:solidFill>
                <a:latin typeface="Candara" pitchFamily="34" charset="0"/>
              </a:rPr>
              <a:t>e Soluções </a:t>
            </a:r>
          </a:p>
          <a:p>
            <a:pPr algn="ctr"/>
            <a:r>
              <a:rPr lang="pt-BR" sz="3600" b="1" dirty="0">
                <a:solidFill>
                  <a:srgbClr val="C00000"/>
                </a:solidFill>
                <a:latin typeface="Candara" pitchFamily="34" charset="0"/>
              </a:rPr>
              <a:t>para </a:t>
            </a:r>
            <a:r>
              <a:rPr lang="pt-BR" sz="3600" b="1">
                <a:solidFill>
                  <a:srgbClr val="C00000"/>
                </a:solidFill>
                <a:latin typeface="Candara" pitchFamily="34" charset="0"/>
              </a:rPr>
              <a:t>melhor Servir</a:t>
            </a:r>
            <a:endParaRPr lang="pt-BR" sz="3600" b="1" dirty="0">
              <a:solidFill>
                <a:srgbClr val="C00000"/>
              </a:solidFill>
              <a:latin typeface="Candara" pitchFamily="34" charset="0"/>
            </a:endParaRPr>
          </a:p>
        </p:txBody>
      </p:sp>
      <p:sp>
        <p:nvSpPr>
          <p:cNvPr id="7" name="CaixaDeTexto 6"/>
          <p:cNvSpPr txBox="1"/>
          <p:nvPr/>
        </p:nvSpPr>
        <p:spPr>
          <a:xfrm>
            <a:off x="650409" y="1795735"/>
            <a:ext cx="10874184" cy="553998"/>
          </a:xfrm>
          <a:prstGeom prst="rect">
            <a:avLst/>
          </a:prstGeom>
          <a:noFill/>
        </p:spPr>
        <p:txBody>
          <a:bodyPr wrap="square" rtlCol="0">
            <a:spAutoFit/>
          </a:bodyPr>
          <a:lstStyle/>
          <a:p>
            <a:pPr algn="ctr"/>
            <a:r>
              <a:rPr lang="pt-BR" sz="3000" b="1" dirty="0">
                <a:solidFill>
                  <a:schemeClr val="accent1">
                    <a:lumMod val="50000"/>
                  </a:schemeClr>
                </a:solidFill>
                <a:latin typeface="Candara" pitchFamily="34" charset="0"/>
              </a:rPr>
              <a:t>Ambiente físico disponível para as apresentações</a:t>
            </a:r>
            <a:endParaRPr lang="pt-BR" sz="3000" b="1" u="sng" dirty="0">
              <a:solidFill>
                <a:srgbClr val="0070C0"/>
              </a:solidFill>
              <a:latin typeface="Candara" pitchFamily="34" charset="0"/>
            </a:endParaRPr>
          </a:p>
        </p:txBody>
      </p:sp>
      <p:pic>
        <p:nvPicPr>
          <p:cNvPr id="8" name="Imagem 7" descr="dia de alianca esquema espaço práticas 3(1).jpg"/>
          <p:cNvPicPr>
            <a:picLocks noChangeAspect="1"/>
          </p:cNvPicPr>
          <p:nvPr/>
        </p:nvPicPr>
        <p:blipFill>
          <a:blip r:embed="rId6" cstate="print"/>
          <a:stretch>
            <a:fillRect/>
          </a:stretch>
        </p:blipFill>
        <p:spPr>
          <a:xfrm>
            <a:off x="537623" y="3168869"/>
            <a:ext cx="3493514" cy="3141227"/>
          </a:xfrm>
          <a:prstGeom prst="rect">
            <a:avLst/>
          </a:prstGeom>
        </p:spPr>
      </p:pic>
      <p:pic>
        <p:nvPicPr>
          <p:cNvPr id="11" name="Imagem 10" descr="dia de alianca esquema espaço práticas 2.jpg"/>
          <p:cNvPicPr>
            <a:picLocks noChangeAspect="1"/>
          </p:cNvPicPr>
          <p:nvPr/>
        </p:nvPicPr>
        <p:blipFill>
          <a:blip r:embed="rId7" cstate="print"/>
          <a:stretch>
            <a:fillRect/>
          </a:stretch>
        </p:blipFill>
        <p:spPr>
          <a:xfrm>
            <a:off x="8370017" y="2554012"/>
            <a:ext cx="2868271" cy="3657602"/>
          </a:xfrm>
          <a:prstGeom prst="rect">
            <a:avLst/>
          </a:prstGeom>
        </p:spPr>
      </p:pic>
      <p:pic>
        <p:nvPicPr>
          <p:cNvPr id="12" name="Imagem 11" descr="dia de alianca esquema espaço práticas.jpg"/>
          <p:cNvPicPr>
            <a:picLocks noChangeAspect="1"/>
          </p:cNvPicPr>
          <p:nvPr/>
        </p:nvPicPr>
        <p:blipFill>
          <a:blip r:embed="rId8" cstate="print"/>
          <a:stretch>
            <a:fillRect/>
          </a:stretch>
        </p:blipFill>
        <p:spPr>
          <a:xfrm>
            <a:off x="4840014" y="2558324"/>
            <a:ext cx="2774730" cy="3597832"/>
          </a:xfrm>
          <a:prstGeom prst="rect">
            <a:avLst/>
          </a:prstGeom>
        </p:spPr>
      </p:pic>
    </p:spTree>
    <p:extLst>
      <p:ext uri="{BB962C8B-B14F-4D97-AF65-F5344CB8AC3E}">
        <p14:creationId xmlns:p14="http://schemas.microsoft.com/office/powerpoint/2010/main" xmlns="" val="2355893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10.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11.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12.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13.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14.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15.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16.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17.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18.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19.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2.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20.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21.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22.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23.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24.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25.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26.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27.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28.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29.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3.xml><?xml version="1.0" encoding="utf-8"?>
<p:tagLst xmlns:a="http://schemas.openxmlformats.org/drawingml/2006/main" xmlns:r="http://schemas.openxmlformats.org/officeDocument/2006/relationships" xmlns:p="http://schemas.openxmlformats.org/presentationml/2006/main">
  <p:tag name="PXPICPATH" val="C:\USERS\BEON DESIGN\DESKTOP\LIXO\TELA 02_05.PNG"/>
  <p:tag name="PXPSD_PNGPATH" val="C:\USERS\BEON DESIGN\DESKTOP\LIXO\"/>
  <p:tag name="PXPSD_PNGFILENAME" val="TELA 02_05.PNG"/>
  <p:tag name="PXPSD_LAYERNAME" val="05"/>
  <p:tag name="PXPSD_PSDPATH" val="C:\Users\Beon Design\Desktop\treasy_template\"/>
  <p:tag name="PXPSD_PSDFILENAME" val="TELA 02.psd"/>
  <p:tag name="PXPSD_PSDSOURCE" val="C:\Users\Beon Design\Desktop\treasy_template\TELA 02.psd"/>
  <p:tag name=" PXPSD_PSDSOURCELAYER" val="5"/>
</p:tagLst>
</file>

<file path=ppt/tags/tag30.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31.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32.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33.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34.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4.xml><?xml version="1.0" encoding="utf-8"?>
<p:tagLst xmlns:a="http://schemas.openxmlformats.org/drawingml/2006/main" xmlns:r="http://schemas.openxmlformats.org/officeDocument/2006/relationships" xmlns:p="http://schemas.openxmlformats.org/presentationml/2006/main">
  <p:tag name="PXPICPATH" val="C:\USERS\BEON DESIGN\DESKTOP\LIXO\TELA 02_04.PNG"/>
  <p:tag name="PXPSD_PNGPATH" val="C:\USERS\BEON DESIGN\DESKTOP\LIXO\"/>
  <p:tag name="PXPSD_PNGFILENAME" val="TELA 02_04.PNG"/>
  <p:tag name="PXPSD_LAYERNAME" val="04"/>
  <p:tag name="PXPSD_PSDPATH" val="C:\Users\Beon Design\Desktop\treasy_template\"/>
  <p:tag name="PXPSD_PSDFILENAME" val="TELA 02.psd"/>
  <p:tag name="PXPSD_PSDSOURCE" val="C:\Users\Beon Design\Desktop\treasy_template\TELA 02.psd"/>
  <p:tag name=" PXPSD_PSDSOURCELAYER" val="4"/>
</p:tagLst>
</file>

<file path=ppt/tags/tag5.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6.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7.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ags/tag8.xml><?xml version="1.0" encoding="utf-8"?>
<p:tagLst xmlns:a="http://schemas.openxmlformats.org/drawingml/2006/main" xmlns:r="http://schemas.openxmlformats.org/officeDocument/2006/relationships" xmlns:p="http://schemas.openxmlformats.org/presentationml/2006/main">
  <p:tag name="PXPICPATH" val="C:\USERS\BEON DESIGN\DESKTOP\LIXO\TELA 02_06.PNG"/>
  <p:tag name="PXPSD_PNGPATH" val="C:\USERS\BEON DESIGN\DESKTOP\LIXO\"/>
  <p:tag name="PXPSD_PNGFILENAME" val="TELA 02_06.PNG"/>
  <p:tag name="PXPSD_LAYERNAME" val="06"/>
  <p:tag name="PXPSD_PSDPATH" val="C:\Users\Beon Design\Desktop\treasy_template\"/>
  <p:tag name="PXPSD_PSDFILENAME" val="TELA 02.psd"/>
  <p:tag name="PXPSD_PSDSOURCE" val="C:\Users\Beon Design\Desktop\treasy_template\TELA 02.psd"/>
  <p:tag name=" PXPSD_PSDSOURCELAYER" val="6"/>
</p:tagLst>
</file>

<file path=ppt/tags/tag9.xml><?xml version="1.0" encoding="utf-8"?>
<p:tagLst xmlns:a="http://schemas.openxmlformats.org/drawingml/2006/main" xmlns:r="http://schemas.openxmlformats.org/officeDocument/2006/relationships" xmlns:p="http://schemas.openxmlformats.org/presentationml/2006/main">
  <p:tag name="PXPICPATH" val="C:\USERS\BEON DESIGN\DESKTOP\LIXO\TELA 02_07.PNG"/>
  <p:tag name="PXPSD_PNGPATH" val="C:\USERS\BEON DESIGN\DESKTOP\LIXO\"/>
  <p:tag name="PXPSD_PNGFILENAME" val="TELA 02_07.PNG"/>
  <p:tag name="PXPSD_LAYERNAME" val="07"/>
  <p:tag name="PXPSD_PSDPATH" val="C:\Users\Beon Design\Desktop\treasy_template\"/>
  <p:tag name="PXPSD_PSDFILENAME" val="TELA 02.psd"/>
  <p:tag name="PXPSD_PSDSOURCE" val="C:\Users\Beon Design\Desktop\treasy_template\TELA 02.psd"/>
  <p:tag name=" PXPSD_PSDSOURCELAYER" val="7"/>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Personalizar</PresentationFormat>
  <Paragraphs>88</Paragraphs>
  <Slides>15</Slides>
  <Notes>0</Notes>
  <HiddenSlides>0</HiddenSlides>
  <MMClips>0</MMClips>
  <ScaleCrop>false</ScaleCrop>
  <HeadingPairs>
    <vt:vector size="4" baseType="variant">
      <vt:variant>
        <vt:lpstr>Tema</vt:lpstr>
      </vt:variant>
      <vt:variant>
        <vt:i4>2</vt:i4>
      </vt:variant>
      <vt:variant>
        <vt:lpstr>Títulos de slides</vt:lpstr>
      </vt:variant>
      <vt:variant>
        <vt:i4>15</vt:i4>
      </vt:variant>
    </vt:vector>
  </HeadingPairs>
  <TitlesOfParts>
    <vt:vector size="17" baseType="lpstr">
      <vt:lpstr>Tema do Office</vt:lpstr>
      <vt:lpstr>Personalizar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
  <cp:revision>4</cp:revision>
  <dcterms:created xsi:type="dcterms:W3CDTF">2017-05-03T14:47:11Z</dcterms:created>
  <dcterms:modified xsi:type="dcterms:W3CDTF">2017-05-21T17:08:48Z</dcterms:modified>
</cp:coreProperties>
</file>